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Raleway"/>
      <p:regular r:id="rId81"/>
      <p:bold r:id="rId82"/>
      <p:italic r:id="rId83"/>
      <p:boldItalic r:id="rId84"/>
    </p:embeddedFont>
    <p:embeddedFont>
      <p:font typeface="Lato"/>
      <p:regular r:id="rId85"/>
      <p:bold r:id="rId86"/>
      <p:italic r:id="rId87"/>
      <p:boldItalic r:id="rId88"/>
    </p:embeddedFont>
    <p:embeddedFont>
      <p:font typeface="Century Gothic"/>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8E7458-A9E0-405A-BA41-C49971C63DF6}">
  <a:tblStyle styleId="{248E7458-A9E0-405A-BA41-C49971C63DF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9CFAB3A-5AC4-4D80-9A32-7C3135F66BC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aleway-boldItalic.fntdata"/><Relationship Id="rId83" Type="http://schemas.openxmlformats.org/officeDocument/2006/relationships/font" Target="fonts/Raleway-italic.fntdata"/><Relationship Id="rId42" Type="http://schemas.openxmlformats.org/officeDocument/2006/relationships/slide" Target="slides/slide36.xml"/><Relationship Id="rId86" Type="http://schemas.openxmlformats.org/officeDocument/2006/relationships/font" Target="fonts/Lato-bold.fntdata"/><Relationship Id="rId41" Type="http://schemas.openxmlformats.org/officeDocument/2006/relationships/slide" Target="slides/slide35.xml"/><Relationship Id="rId85" Type="http://schemas.openxmlformats.org/officeDocument/2006/relationships/font" Target="fonts/Lato-regular.fntdata"/><Relationship Id="rId44" Type="http://schemas.openxmlformats.org/officeDocument/2006/relationships/slide" Target="slides/slide38.xml"/><Relationship Id="rId88" Type="http://schemas.openxmlformats.org/officeDocument/2006/relationships/font" Target="fonts/Lato-boldItalic.fntdata"/><Relationship Id="rId43" Type="http://schemas.openxmlformats.org/officeDocument/2006/relationships/slide" Target="slides/slide37.xml"/><Relationship Id="rId87" Type="http://schemas.openxmlformats.org/officeDocument/2006/relationships/font" Target="fonts/Lato-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enturyGothic-regular.fntdata"/><Relationship Id="rId80" Type="http://schemas.openxmlformats.org/officeDocument/2006/relationships/slide" Target="slides/slide74.xml"/><Relationship Id="rId82" Type="http://schemas.openxmlformats.org/officeDocument/2006/relationships/font" Target="fonts/Raleway-bold.fntdata"/><Relationship Id="rId81"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CenturyGothic-italic.fntdata"/><Relationship Id="rId90" Type="http://schemas.openxmlformats.org/officeDocument/2006/relationships/font" Target="fonts/CenturyGothic-bold.fntdata"/><Relationship Id="rId92" Type="http://schemas.openxmlformats.org/officeDocument/2006/relationships/font" Target="fonts/CenturyGothic-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2f5723766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2f5723766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2f5723766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2f5723766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2f5723766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2f5723766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През 1991 г. в Sun Microsystems (компания, която сега е собственост на Oracle) е сформиран екип, който да прави предположения за важните технологични тенденции, които могат да се появят в близко бъдеще. Екипът, наречен "Green Team", стига до заключението, че компютрите ще се интегрират в потребителските уреди. Първият им проект е бил да разработят преносимо устройство, наречено *7 (произнася се star seven), което може да се използва за управление на различни устройства за домашно забавление. За да работи устройството е  трябвало да се използва език за програмиране, който да може да се изпълнява върху всички устройства, които то контролира. Това е представлявал проблем, тъй като различните марки потребителски устройства използват различни процесори, всеки от които има свой собствен машинен език. </a:t>
            </a:r>
            <a:endParaRPr/>
          </a:p>
          <a:p>
            <a:pPr indent="0" lvl="0" marL="0" rtl="0" algn="l">
              <a:spcBef>
                <a:spcPts val="0"/>
              </a:spcBef>
              <a:spcAft>
                <a:spcPts val="0"/>
              </a:spcAft>
              <a:buNone/>
            </a:pPr>
            <a:r>
              <a:t/>
            </a:r>
            <a:endParaRPr/>
          </a:p>
          <a:p>
            <a:pPr indent="0" lvl="0" marL="0" rtl="0" algn="l">
              <a:spcBef>
                <a:spcPts val="0"/>
              </a:spcBef>
              <a:spcAft>
                <a:spcPts val="0"/>
              </a:spcAft>
              <a:buNone/>
            </a:pPr>
            <a:r>
              <a:rPr lang="bg"/>
              <a:t>Тъй като такъв универсален език не е съществувал, Джеймс Гослинг, главен инженер на екипа, създава такъв. Програмите, написани на този език, който първоначално е наречен Oak, не се превеждат на машинния език на конкретния процесор, а се превеждат на междинен език, известен като байт код. След това друга програма превежда байт кода на машинния език, който може да бъде изпълнен от процесора в конкретното потребителско устройство. </a:t>
            </a:r>
            <a:endParaRPr/>
          </a:p>
          <a:p>
            <a:pPr indent="0" lvl="0" marL="0" rtl="0" algn="l">
              <a:spcBef>
                <a:spcPts val="0"/>
              </a:spcBef>
              <a:spcAft>
                <a:spcPts val="0"/>
              </a:spcAft>
              <a:buNone/>
            </a:pPr>
            <a:r>
              <a:t/>
            </a:r>
            <a:endParaRPr/>
          </a:p>
          <a:p>
            <a:pPr indent="0" lvl="0" marL="0" rtl="0" algn="l">
              <a:spcBef>
                <a:spcPts val="0"/>
              </a:spcBef>
              <a:spcAft>
                <a:spcPts val="0"/>
              </a:spcAft>
              <a:buNone/>
            </a:pPr>
            <a:r>
              <a:rPr lang="bg"/>
              <a:t>За съжаление технологията, разработена от Green Team, изпревари времето си. Не се намират клиенти, най-вече защото индустрията за компютърно управлявани потребителски уреди е била в началото си. Но вместо да изоставят работа си и да преминат към други проекти, екипът вижда друга възможност: Интернет. Интернет е идеална среда за универсален език за програмиране като Oak. Той се състои от множество различни компютърни платформи, свързани в една мрежа.</a:t>
            </a:r>
            <a:endParaRPr/>
          </a:p>
          <a:p>
            <a:pPr indent="0" lvl="0" marL="0" rtl="0" algn="l">
              <a:spcBef>
                <a:spcPts val="0"/>
              </a:spcBef>
              <a:spcAft>
                <a:spcPts val="0"/>
              </a:spcAft>
              <a:buNone/>
            </a:pPr>
            <a:r>
              <a:t/>
            </a:r>
            <a:endParaRPr/>
          </a:p>
          <a:p>
            <a:pPr indent="0" lvl="0" marL="0" rtl="0" algn="l">
              <a:spcBef>
                <a:spcPts val="0"/>
              </a:spcBef>
              <a:spcAft>
                <a:spcPts val="0"/>
              </a:spcAft>
              <a:buNone/>
            </a:pPr>
            <a:r>
              <a:rPr lang="bg"/>
              <a:t>За да демонстрира ефективността на своя език, който е бил преименуван на Java, екипът го използва за разработване на уеб браузър. Браузърът, наречен HotJava, беше в състояние да изтегля и изпълнява малки програми на Java, известни като applets. Това даде възможност на браузъра да показва анимация и да взаимодейства с потребителя. Това "технологично доказателство" беше показано на SunWorld '95 на 23 май 1995 г. и вдъхнови манията по Java, която продължава и днес. По-късно беше обявено, че Netscape ще включи Java технологията в своя браузър Navigator. Други интернет компании бързо я последваха, увеличавайки приемането и влиянието на езика Java. Днес Java е много популярен за разработване на уеб, мобилни и настолни приложения.</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72f5723766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2f5723766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2f5723766_0_1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2f5723766_0_1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b="1" lang="bg">
                <a:solidFill>
                  <a:srgbClr val="1A2E3B"/>
                </a:solidFill>
                <a:highlight>
                  <a:srgbClr val="FFFFFF"/>
                </a:highlight>
              </a:rPr>
              <a:t>Directed by</a:t>
            </a:r>
            <a:r>
              <a:rPr lang="bg">
                <a:solidFill>
                  <a:srgbClr val="1A2E3B"/>
                </a:solidFill>
                <a:highlight>
                  <a:srgbClr val="FFFFFF"/>
                </a:highlight>
              </a:rPr>
              <a:t>: Simen Alsvik (Torsdag Kveld Fra Nydalen, Lillyhammer etc.)</a:t>
            </a:r>
            <a:endParaRPr>
              <a:solidFill>
                <a:srgbClr val="1A2E3B"/>
              </a:solidFill>
              <a:highlight>
                <a:srgbClr val="FFFFFF"/>
              </a:highlight>
            </a:endParaRPr>
          </a:p>
          <a:p>
            <a:pPr indent="0" lvl="0" marL="0" rtl="0" algn="l">
              <a:lnSpc>
                <a:spcPct val="142857"/>
              </a:lnSpc>
              <a:spcBef>
                <a:spcPts val="1500"/>
              </a:spcBef>
              <a:spcAft>
                <a:spcPts val="0"/>
              </a:spcAft>
              <a:buNone/>
            </a:pPr>
            <a:r>
              <a:rPr b="1" lang="bg">
                <a:solidFill>
                  <a:srgbClr val="1A2E3B"/>
                </a:solidFill>
                <a:highlight>
                  <a:srgbClr val="FFFFFF"/>
                </a:highlight>
              </a:rPr>
              <a:t>Starring</a:t>
            </a:r>
            <a:r>
              <a:rPr lang="bg">
                <a:solidFill>
                  <a:srgbClr val="1A2E3B"/>
                </a:solidFill>
                <a:highlight>
                  <a:srgbClr val="FFFFFF"/>
                </a:highlight>
              </a:rPr>
              <a:t>: </a:t>
            </a:r>
            <a:endParaRPr>
              <a:solidFill>
                <a:srgbClr val="1A2E3B"/>
              </a:solidFill>
              <a:highlight>
                <a:srgbClr val="FFFFFF"/>
              </a:highlight>
            </a:endParaRPr>
          </a:p>
          <a:p>
            <a:pPr indent="0" lvl="0" marL="0" rtl="0" algn="l">
              <a:lnSpc>
                <a:spcPct val="142857"/>
              </a:lnSpc>
              <a:spcBef>
                <a:spcPts val="1500"/>
              </a:spcBef>
              <a:spcAft>
                <a:spcPts val="0"/>
              </a:spcAft>
              <a:buClr>
                <a:schemeClr val="dk1"/>
              </a:buClr>
              <a:buSzPts val="1100"/>
              <a:buFont typeface="Arial"/>
              <a:buNone/>
            </a:pPr>
            <a:r>
              <a:rPr lang="bg">
                <a:solidFill>
                  <a:srgbClr val="1A2E3B"/>
                </a:solidFill>
                <a:highlight>
                  <a:srgbClr val="FFFFFF"/>
                </a:highlight>
              </a:rPr>
              <a:t>Fritjov Såheim (Kunsten å tenke negativt, Lillyhammer etc.)</a:t>
            </a:r>
            <a:endParaRPr>
              <a:solidFill>
                <a:srgbClr val="1A2E3B"/>
              </a:solidFill>
              <a:highlight>
                <a:srgbClr val="FFFFFF"/>
              </a:highlight>
            </a:endParaRPr>
          </a:p>
          <a:p>
            <a:pPr indent="0" lvl="0" marL="0" rtl="0" algn="l">
              <a:lnSpc>
                <a:spcPct val="142857"/>
              </a:lnSpc>
              <a:spcBef>
                <a:spcPts val="1500"/>
              </a:spcBef>
              <a:spcAft>
                <a:spcPts val="0"/>
              </a:spcAft>
              <a:buClr>
                <a:schemeClr val="dk1"/>
              </a:buClr>
              <a:buSzPts val="1100"/>
              <a:buFont typeface="Arial"/>
              <a:buNone/>
            </a:pPr>
            <a:r>
              <a:rPr lang="bg">
                <a:solidFill>
                  <a:srgbClr val="1A2E3B"/>
                </a:solidFill>
                <a:highlight>
                  <a:srgbClr val="FFFFFF"/>
                </a:highlight>
              </a:rPr>
              <a:t>Tarjei Westby (Hotel Cæsar)</a:t>
            </a:r>
            <a:endParaRPr>
              <a:solidFill>
                <a:srgbClr val="1A2E3B"/>
              </a:solidFill>
              <a:highlight>
                <a:srgbClr val="FFFFFF"/>
              </a:highlight>
            </a:endParaRPr>
          </a:p>
          <a:p>
            <a:pPr indent="0" lvl="0" marL="0" rtl="0" algn="l">
              <a:lnSpc>
                <a:spcPct val="142857"/>
              </a:lnSpc>
              <a:spcBef>
                <a:spcPts val="1500"/>
              </a:spcBef>
              <a:spcAft>
                <a:spcPts val="0"/>
              </a:spcAft>
              <a:buClr>
                <a:schemeClr val="dk1"/>
              </a:buClr>
              <a:buSzPts val="1100"/>
              <a:buFont typeface="Arial"/>
              <a:buNone/>
            </a:pPr>
            <a:r>
              <a:rPr lang="bg">
                <a:solidFill>
                  <a:srgbClr val="1A2E3B"/>
                </a:solidFill>
                <a:highlight>
                  <a:srgbClr val="FFFFFF"/>
                </a:highlight>
              </a:rPr>
              <a:t>Hanna Khalid (Yatzy)</a:t>
            </a:r>
            <a:endParaRPr>
              <a:solidFill>
                <a:srgbClr val="1A2E3B"/>
              </a:solidFill>
              <a:highlight>
                <a:srgbClr val="FFFFFF"/>
              </a:highlight>
            </a:endParaRPr>
          </a:p>
          <a:p>
            <a:pPr indent="0" lvl="0" marL="0" rtl="0" algn="l">
              <a:lnSpc>
                <a:spcPct val="142857"/>
              </a:lnSpc>
              <a:spcBef>
                <a:spcPts val="1500"/>
              </a:spcBef>
              <a:spcAft>
                <a:spcPts val="0"/>
              </a:spcAft>
              <a:buClr>
                <a:schemeClr val="dk1"/>
              </a:buClr>
              <a:buSzPts val="1100"/>
              <a:buFont typeface="Arial"/>
              <a:buNone/>
            </a:pPr>
            <a:r>
              <a:rPr b="1" lang="bg">
                <a:solidFill>
                  <a:srgbClr val="1A2E3B"/>
                </a:solidFill>
                <a:highlight>
                  <a:srgbClr val="FFFFFF"/>
                </a:highlight>
              </a:rPr>
              <a:t>Produced </a:t>
            </a:r>
            <a:r>
              <a:rPr lang="bg">
                <a:solidFill>
                  <a:srgbClr val="1A2E3B"/>
                </a:solidFill>
                <a:highlight>
                  <a:srgbClr val="FFFFFF"/>
                </a:highlight>
              </a:rPr>
              <a:t>by Seefood TV for Java.</a:t>
            </a:r>
            <a:endParaRPr>
              <a:solidFill>
                <a:srgbClr val="1A2E3B"/>
              </a:solidFill>
              <a:highlight>
                <a:srgbClr val="FFFFFF"/>
              </a:highlight>
            </a:endParaRPr>
          </a:p>
          <a:p>
            <a:pPr indent="0" lvl="0" marL="0" rtl="0" algn="l">
              <a:lnSpc>
                <a:spcPct val="142857"/>
              </a:lnSpc>
              <a:spcBef>
                <a:spcPts val="1500"/>
              </a:spcBef>
              <a:spcAft>
                <a:spcPts val="1500"/>
              </a:spcAft>
              <a:buNone/>
            </a:pPr>
            <a:r>
              <a:rPr lang="bg">
                <a:solidFill>
                  <a:srgbClr val="1A2E3B"/>
                </a:solidFill>
                <a:highlight>
                  <a:srgbClr val="FFFFFF"/>
                </a:highlight>
              </a:rPr>
              <a:t>JAVA 4 EVER won the Norwegian Golden Pencil for best short film in the category "Entertainment" in 2010.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2f5723766_0_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2f5723766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2f5723766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2f5723766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2f5723766_0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2f5723766_0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72f5723766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2f5723766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2f5723766_0_2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2f5723766_0_2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2d0d9b02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2d0d9b02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72f5723766_0_2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2f5723766_0_2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72f5723766_0_2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2f5723766_0_2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72f5723766_0_2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2f5723766_0_2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2f5723766_0_3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2f5723766_0_3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2f5723766_0_3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2f5723766_0_3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2f5723766_0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2f5723766_0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72f5723766_0_4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2f5723766_0_4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2f5723766_0_4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2f5723766_0_4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8b98f823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08b98f823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2f5723766_0_4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2f5723766_0_4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2f572376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2f572376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2f5723766_0_4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2f5723766_0_4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2f5723766_0_4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2f5723766_0_4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082a7efe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082a7efe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2f5723766_0_4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2f5723766_0_4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bg" sz="1200"/>
              <a:t>Целта на тази диаграма е да се покаже от една страна многообразието от технологии, които са възниквали през годините (много от тях свързани с Java), и от друга страна - как едно изказване на човек от ранга на Steve Jobs може да съсипе дадена технология. В случая става въпрос за Flash. След неговите размисли в стил „Flash умира“ (http://www.apple.com/hotnews/thoughts-on-flash) – Flash наистина умря. Връзката с Java е в следващите 2 слайда, където се показва, че Java е била достатъчно силна технология за да оцелее въпреки периодичните предричания за „нейната смърт“.</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72f5723766_0_4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2f5723766_0_4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bg" sz="1200"/>
              <a:t>Диаграмата показва честотата на търсене на фразата „java is dead” през годините. Пикът е някъде около 2010 с близо 40 000 търсения на тази фраза в Google. Показана е и най-честото свързване на тази фраза с конкретен език (заместител на Java)</a:t>
            </a:r>
            <a:endParaRPr sz="1200"/>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72f5723766_0_4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2f5723766_0_4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2f5723766_0_4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2f5723766_0_4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2f5723766_0_4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2f5723766_0_4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72f5723766_0_4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2f5723766_0_4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72f5723766_0_4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2f5723766_0_4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2f572376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2f572376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2f5723766_0_4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2f5723766_0_4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2f5723766_0_4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2f5723766_0_4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72f5723766_0_4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2f5723766_0_4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72f5723766_0_4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2f5723766_0_4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bg" sz="1200"/>
              <a:t>С тази диаграма се показва многообразието от езици, които стъпват върху доказаната архитектура на JVM. Всички тези езици се компилират до bytecode и работят в JVM. На ниво bytecode са съвместими с Java и по този начин се интегрират лесно с всички Java технологии.</a:t>
            </a:r>
            <a:endParaRPr sz="1200"/>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2f5723766_0_4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2f5723766_0_4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72f572376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72f57237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08b98f823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08b98f823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08b98f823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08b98f823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08b98f823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08b98f823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08b98f823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08b98f823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2f5723766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2f5723766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2ec558c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2ec558c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2ec558c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2ec558c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22ec558cf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22ec558cf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2ec558c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22ec558cf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2ec558c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2ec558c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2ec558cf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2ec558cf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08b98f823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08b98f823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08b98f823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08b98f823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2ec558cf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22ec558cf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08b98f82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08b98f82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2f5723766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2f5723766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08b98f823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08b98f823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72f5723766_0_4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72f5723766_0_4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72f5723766_0_4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72f5723766_0_4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72f5723766_0_4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2f5723766_0_4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72f5723766_0_4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72f5723766_0_4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72f5723766_0_4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72f5723766_0_4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08b98f823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08b98f823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08b98f823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08b98f823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08b98f823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08b98f823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08b98f823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08b98f823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2f5723766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2f5723766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08b98f823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08b98f823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899a244a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899a244a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72f5723766_0_4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72f5723766_0_4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2ec558c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22ec558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08b98f82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08b98f82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2f5723766_0_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72f5723766_0_9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72f5723766_0_9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bg"/>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2f5723766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2f5723766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ерсонализирано оформление">
  <p:cSld name="AUTOLAYOUT">
    <p:bg>
      <p:bgPr>
        <a:solidFill>
          <a:srgbClr val="FFFFFF"/>
        </a:solidFill>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txBox="1"/>
          <p:nvPr>
            <p:ph type="title"/>
          </p:nvPr>
        </p:nvSpPr>
        <p:spPr>
          <a:xfrm>
            <a:off x="303975" y="310400"/>
            <a:ext cx="4300800" cy="1070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b="1" sz="3000">
                <a:solidFill>
                  <a:schemeClr val="accent3"/>
                </a:solidFill>
              </a:defRPr>
            </a:lvl1pPr>
            <a:lvl2pPr lvl="1" algn="l">
              <a:lnSpc>
                <a:spcPct val="100000"/>
              </a:lnSpc>
              <a:spcBef>
                <a:spcPts val="0"/>
              </a:spcBef>
              <a:spcAft>
                <a:spcPts val="0"/>
              </a:spcAft>
              <a:buClr>
                <a:schemeClr val="dk1"/>
              </a:buClr>
              <a:buSzPts val="3000"/>
              <a:buNone/>
              <a:defRPr b="1" sz="3000">
                <a:solidFill>
                  <a:schemeClr val="accent3"/>
                </a:solidFill>
              </a:defRPr>
            </a:lvl2pPr>
            <a:lvl3pPr lvl="2" algn="l">
              <a:lnSpc>
                <a:spcPct val="100000"/>
              </a:lnSpc>
              <a:spcBef>
                <a:spcPts val="0"/>
              </a:spcBef>
              <a:spcAft>
                <a:spcPts val="0"/>
              </a:spcAft>
              <a:buClr>
                <a:schemeClr val="dk1"/>
              </a:buClr>
              <a:buSzPts val="3000"/>
              <a:buNone/>
              <a:defRPr b="1" sz="3000">
                <a:solidFill>
                  <a:schemeClr val="accent3"/>
                </a:solidFill>
              </a:defRPr>
            </a:lvl3pPr>
            <a:lvl4pPr lvl="3" algn="l">
              <a:lnSpc>
                <a:spcPct val="100000"/>
              </a:lnSpc>
              <a:spcBef>
                <a:spcPts val="0"/>
              </a:spcBef>
              <a:spcAft>
                <a:spcPts val="0"/>
              </a:spcAft>
              <a:buClr>
                <a:schemeClr val="dk1"/>
              </a:buClr>
              <a:buSzPts val="3000"/>
              <a:buNone/>
              <a:defRPr b="1" sz="3000">
                <a:solidFill>
                  <a:schemeClr val="accent3"/>
                </a:solidFill>
              </a:defRPr>
            </a:lvl4pPr>
            <a:lvl5pPr lvl="4" algn="l">
              <a:lnSpc>
                <a:spcPct val="100000"/>
              </a:lnSpc>
              <a:spcBef>
                <a:spcPts val="0"/>
              </a:spcBef>
              <a:spcAft>
                <a:spcPts val="0"/>
              </a:spcAft>
              <a:buClr>
                <a:schemeClr val="dk1"/>
              </a:buClr>
              <a:buSzPts val="3000"/>
              <a:buNone/>
              <a:defRPr b="1" sz="3000">
                <a:solidFill>
                  <a:schemeClr val="accent3"/>
                </a:solidFill>
              </a:defRPr>
            </a:lvl5pPr>
            <a:lvl6pPr lvl="5" algn="l">
              <a:lnSpc>
                <a:spcPct val="100000"/>
              </a:lnSpc>
              <a:spcBef>
                <a:spcPts val="0"/>
              </a:spcBef>
              <a:spcAft>
                <a:spcPts val="0"/>
              </a:spcAft>
              <a:buClr>
                <a:schemeClr val="dk1"/>
              </a:buClr>
              <a:buSzPts val="3000"/>
              <a:buNone/>
              <a:defRPr b="1" sz="3000">
                <a:solidFill>
                  <a:schemeClr val="accent3"/>
                </a:solidFill>
              </a:defRPr>
            </a:lvl6pPr>
            <a:lvl7pPr lvl="6" algn="l">
              <a:lnSpc>
                <a:spcPct val="100000"/>
              </a:lnSpc>
              <a:spcBef>
                <a:spcPts val="0"/>
              </a:spcBef>
              <a:spcAft>
                <a:spcPts val="0"/>
              </a:spcAft>
              <a:buClr>
                <a:schemeClr val="dk1"/>
              </a:buClr>
              <a:buSzPts val="3000"/>
              <a:buNone/>
              <a:defRPr b="1" sz="3000">
                <a:solidFill>
                  <a:schemeClr val="accent3"/>
                </a:solidFill>
              </a:defRPr>
            </a:lvl7pPr>
            <a:lvl8pPr lvl="7" algn="l">
              <a:lnSpc>
                <a:spcPct val="100000"/>
              </a:lnSpc>
              <a:spcBef>
                <a:spcPts val="0"/>
              </a:spcBef>
              <a:spcAft>
                <a:spcPts val="0"/>
              </a:spcAft>
              <a:buClr>
                <a:schemeClr val="dk1"/>
              </a:buClr>
              <a:buSzPts val="3000"/>
              <a:buNone/>
              <a:defRPr b="1" sz="3000">
                <a:solidFill>
                  <a:schemeClr val="accent3"/>
                </a:solidFill>
              </a:defRPr>
            </a:lvl8pPr>
            <a:lvl9pPr lvl="8" algn="l">
              <a:lnSpc>
                <a:spcPct val="100000"/>
              </a:lnSpc>
              <a:spcBef>
                <a:spcPts val="0"/>
              </a:spcBef>
              <a:spcAft>
                <a:spcPts val="0"/>
              </a:spcAft>
              <a:buClr>
                <a:schemeClr val="dk1"/>
              </a:buClr>
              <a:buSzPts val="3000"/>
              <a:buNone/>
              <a:defRPr b="1" sz="3000">
                <a:solidFill>
                  <a:schemeClr val="accent3"/>
                </a:solidFill>
              </a:defRPr>
            </a:lvl9pPr>
          </a:lstStyle>
          <a:p/>
        </p:txBody>
      </p:sp>
      <p:sp>
        <p:nvSpPr>
          <p:cNvPr id="85" name="Google Shape;85;p13"/>
          <p:cNvSpPr txBox="1"/>
          <p:nvPr>
            <p:ph idx="1" type="subTitle"/>
          </p:nvPr>
        </p:nvSpPr>
        <p:spPr>
          <a:xfrm>
            <a:off x="303975" y="1457300"/>
            <a:ext cx="4300800" cy="5730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1600">
                <a:solidFill>
                  <a:schemeClr val="accent3"/>
                </a:solidFill>
              </a:defRPr>
            </a:lvl1pPr>
            <a:lvl2pPr lvl="1" algn="l">
              <a:lnSpc>
                <a:spcPct val="100000"/>
              </a:lnSpc>
              <a:spcBef>
                <a:spcPts val="0"/>
              </a:spcBef>
              <a:spcAft>
                <a:spcPts val="0"/>
              </a:spcAft>
              <a:buClr>
                <a:schemeClr val="dk1"/>
              </a:buClr>
              <a:buSzPts val="1600"/>
              <a:buNone/>
              <a:defRPr sz="1600">
                <a:solidFill>
                  <a:schemeClr val="accent3"/>
                </a:solidFill>
              </a:defRPr>
            </a:lvl2pPr>
            <a:lvl3pPr lvl="2" algn="l">
              <a:lnSpc>
                <a:spcPct val="100000"/>
              </a:lnSpc>
              <a:spcBef>
                <a:spcPts val="0"/>
              </a:spcBef>
              <a:spcAft>
                <a:spcPts val="0"/>
              </a:spcAft>
              <a:buClr>
                <a:schemeClr val="dk1"/>
              </a:buClr>
              <a:buSzPts val="1600"/>
              <a:buNone/>
              <a:defRPr sz="1600">
                <a:solidFill>
                  <a:schemeClr val="accent3"/>
                </a:solidFill>
              </a:defRPr>
            </a:lvl3pPr>
            <a:lvl4pPr lvl="3" algn="l">
              <a:lnSpc>
                <a:spcPct val="100000"/>
              </a:lnSpc>
              <a:spcBef>
                <a:spcPts val="0"/>
              </a:spcBef>
              <a:spcAft>
                <a:spcPts val="0"/>
              </a:spcAft>
              <a:buClr>
                <a:schemeClr val="dk1"/>
              </a:buClr>
              <a:buSzPts val="1600"/>
              <a:buNone/>
              <a:defRPr sz="1600">
                <a:solidFill>
                  <a:schemeClr val="accent3"/>
                </a:solidFill>
              </a:defRPr>
            </a:lvl4pPr>
            <a:lvl5pPr lvl="4" algn="l">
              <a:lnSpc>
                <a:spcPct val="100000"/>
              </a:lnSpc>
              <a:spcBef>
                <a:spcPts val="0"/>
              </a:spcBef>
              <a:spcAft>
                <a:spcPts val="0"/>
              </a:spcAft>
              <a:buClr>
                <a:schemeClr val="dk1"/>
              </a:buClr>
              <a:buSzPts val="1600"/>
              <a:buNone/>
              <a:defRPr sz="1600">
                <a:solidFill>
                  <a:schemeClr val="accent3"/>
                </a:solidFill>
              </a:defRPr>
            </a:lvl5pPr>
            <a:lvl6pPr lvl="5" algn="l">
              <a:lnSpc>
                <a:spcPct val="100000"/>
              </a:lnSpc>
              <a:spcBef>
                <a:spcPts val="0"/>
              </a:spcBef>
              <a:spcAft>
                <a:spcPts val="0"/>
              </a:spcAft>
              <a:buClr>
                <a:schemeClr val="dk1"/>
              </a:buClr>
              <a:buSzPts val="1600"/>
              <a:buNone/>
              <a:defRPr sz="1600">
                <a:solidFill>
                  <a:schemeClr val="accent3"/>
                </a:solidFill>
              </a:defRPr>
            </a:lvl6pPr>
            <a:lvl7pPr lvl="6" algn="l">
              <a:lnSpc>
                <a:spcPct val="100000"/>
              </a:lnSpc>
              <a:spcBef>
                <a:spcPts val="0"/>
              </a:spcBef>
              <a:spcAft>
                <a:spcPts val="0"/>
              </a:spcAft>
              <a:buClr>
                <a:schemeClr val="dk1"/>
              </a:buClr>
              <a:buSzPts val="1600"/>
              <a:buNone/>
              <a:defRPr sz="1600">
                <a:solidFill>
                  <a:schemeClr val="accent3"/>
                </a:solidFill>
              </a:defRPr>
            </a:lvl7pPr>
            <a:lvl8pPr lvl="7" algn="l">
              <a:lnSpc>
                <a:spcPct val="100000"/>
              </a:lnSpc>
              <a:spcBef>
                <a:spcPts val="0"/>
              </a:spcBef>
              <a:spcAft>
                <a:spcPts val="0"/>
              </a:spcAft>
              <a:buClr>
                <a:schemeClr val="dk1"/>
              </a:buClr>
              <a:buSzPts val="1600"/>
              <a:buNone/>
              <a:defRPr sz="1600">
                <a:solidFill>
                  <a:schemeClr val="accent3"/>
                </a:solidFill>
              </a:defRPr>
            </a:lvl8pPr>
            <a:lvl9pPr lvl="8" algn="l">
              <a:lnSpc>
                <a:spcPct val="100000"/>
              </a:lnSpc>
              <a:spcBef>
                <a:spcPts val="0"/>
              </a:spcBef>
              <a:spcAft>
                <a:spcPts val="0"/>
              </a:spcAft>
              <a:buClr>
                <a:schemeClr val="dk1"/>
              </a:buClr>
              <a:buSzPts val="1600"/>
              <a:buNone/>
              <a:defRPr sz="1600">
                <a:solidFill>
                  <a:schemeClr val="accent3"/>
                </a:solidFill>
              </a:defRPr>
            </a:lvl9pPr>
          </a:lstStyle>
          <a:p/>
        </p:txBody>
      </p:sp>
      <p:sp>
        <p:nvSpPr>
          <p:cNvPr id="86" name="Google Shape;86;p13"/>
          <p:cNvSpPr txBox="1"/>
          <p:nvPr>
            <p:ph idx="2" type="body"/>
          </p:nvPr>
        </p:nvSpPr>
        <p:spPr>
          <a:xfrm>
            <a:off x="303975" y="2815900"/>
            <a:ext cx="4300800" cy="20172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87" name="Google Shape;8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ерсонализирано оформление 1">
  <p:cSld name="AUTOLAYOUT_1">
    <p:bg>
      <p:bgPr>
        <a:solidFill>
          <a:srgbClr val="FFFFFF"/>
        </a:solidFill>
      </p:bgPr>
    </p:bg>
    <p:spTree>
      <p:nvGrpSpPr>
        <p:cNvPr id="88" name="Shape 88"/>
        <p:cNvGrpSpPr/>
        <p:nvPr/>
      </p:nvGrpSpPr>
      <p:grpSpPr>
        <a:xfrm>
          <a:off x="0" y="0"/>
          <a:ext cx="0" cy="0"/>
          <a:chOff x="0" y="0"/>
          <a:chExt cx="0" cy="0"/>
        </a:xfrm>
      </p:grpSpPr>
      <p:sp>
        <p:nvSpPr>
          <p:cNvPr id="89" name="Google Shape;89;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461350" y="533400"/>
            <a:ext cx="2769600" cy="25716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sz="3000">
                <a:solidFill>
                  <a:srgbClr val="212121"/>
                </a:solidFill>
              </a:defRPr>
            </a:lvl1pPr>
            <a:lvl2pPr lvl="1" algn="l">
              <a:lnSpc>
                <a:spcPct val="100000"/>
              </a:lnSpc>
              <a:spcBef>
                <a:spcPts val="0"/>
              </a:spcBef>
              <a:spcAft>
                <a:spcPts val="0"/>
              </a:spcAft>
              <a:buNone/>
              <a:defRPr sz="3000">
                <a:solidFill>
                  <a:srgbClr val="212121"/>
                </a:solidFill>
              </a:defRPr>
            </a:lvl2pPr>
            <a:lvl3pPr lvl="2" algn="l">
              <a:lnSpc>
                <a:spcPct val="100000"/>
              </a:lnSpc>
              <a:spcBef>
                <a:spcPts val="0"/>
              </a:spcBef>
              <a:spcAft>
                <a:spcPts val="0"/>
              </a:spcAft>
              <a:buNone/>
              <a:defRPr sz="3000">
                <a:solidFill>
                  <a:srgbClr val="212121"/>
                </a:solidFill>
              </a:defRPr>
            </a:lvl3pPr>
            <a:lvl4pPr lvl="3" algn="l">
              <a:lnSpc>
                <a:spcPct val="100000"/>
              </a:lnSpc>
              <a:spcBef>
                <a:spcPts val="0"/>
              </a:spcBef>
              <a:spcAft>
                <a:spcPts val="0"/>
              </a:spcAft>
              <a:buNone/>
              <a:defRPr sz="3000">
                <a:solidFill>
                  <a:srgbClr val="212121"/>
                </a:solidFill>
              </a:defRPr>
            </a:lvl4pPr>
            <a:lvl5pPr lvl="4" algn="l">
              <a:lnSpc>
                <a:spcPct val="100000"/>
              </a:lnSpc>
              <a:spcBef>
                <a:spcPts val="0"/>
              </a:spcBef>
              <a:spcAft>
                <a:spcPts val="0"/>
              </a:spcAft>
              <a:buNone/>
              <a:defRPr sz="3000">
                <a:solidFill>
                  <a:srgbClr val="212121"/>
                </a:solidFill>
              </a:defRPr>
            </a:lvl5pPr>
            <a:lvl6pPr lvl="5" algn="l">
              <a:lnSpc>
                <a:spcPct val="100000"/>
              </a:lnSpc>
              <a:spcBef>
                <a:spcPts val="0"/>
              </a:spcBef>
              <a:spcAft>
                <a:spcPts val="0"/>
              </a:spcAft>
              <a:buNone/>
              <a:defRPr sz="3000">
                <a:solidFill>
                  <a:srgbClr val="212121"/>
                </a:solidFill>
              </a:defRPr>
            </a:lvl6pPr>
            <a:lvl7pPr lvl="6" algn="l">
              <a:lnSpc>
                <a:spcPct val="100000"/>
              </a:lnSpc>
              <a:spcBef>
                <a:spcPts val="0"/>
              </a:spcBef>
              <a:spcAft>
                <a:spcPts val="0"/>
              </a:spcAft>
              <a:buNone/>
              <a:defRPr sz="3000">
                <a:solidFill>
                  <a:srgbClr val="212121"/>
                </a:solidFill>
              </a:defRPr>
            </a:lvl7pPr>
            <a:lvl8pPr lvl="7" algn="l">
              <a:lnSpc>
                <a:spcPct val="100000"/>
              </a:lnSpc>
              <a:spcBef>
                <a:spcPts val="0"/>
              </a:spcBef>
              <a:spcAft>
                <a:spcPts val="0"/>
              </a:spcAft>
              <a:buNone/>
              <a:defRPr sz="3000">
                <a:solidFill>
                  <a:srgbClr val="212121"/>
                </a:solidFill>
              </a:defRPr>
            </a:lvl8pPr>
            <a:lvl9pPr lvl="8" algn="l">
              <a:lnSpc>
                <a:spcPct val="100000"/>
              </a:lnSpc>
              <a:spcBef>
                <a:spcPts val="0"/>
              </a:spcBef>
              <a:spcAft>
                <a:spcPts val="0"/>
              </a:spcAft>
              <a:buNone/>
              <a:defRPr sz="3000">
                <a:solidFill>
                  <a:srgbClr val="212121"/>
                </a:solidFill>
              </a:defRPr>
            </a:lvl9pPr>
          </a:lstStyle>
          <a:p/>
        </p:txBody>
      </p:sp>
      <p:sp>
        <p:nvSpPr>
          <p:cNvPr id="91" name="Google Shape;91;p14"/>
          <p:cNvSpPr txBox="1"/>
          <p:nvPr>
            <p:ph idx="1" type="body"/>
          </p:nvPr>
        </p:nvSpPr>
        <p:spPr>
          <a:xfrm>
            <a:off x="461200" y="3182226"/>
            <a:ext cx="2769600" cy="12516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16161"/>
              </a:buClr>
              <a:buSzPts val="1400"/>
              <a:buChar char="●"/>
              <a:defRPr sz="1400">
                <a:solidFill>
                  <a:srgbClr val="616161"/>
                </a:solidFill>
              </a:defRPr>
            </a:lvl1pPr>
            <a:lvl2pPr indent="-304800" lvl="1" marL="914400" algn="l">
              <a:lnSpc>
                <a:spcPct val="115000"/>
              </a:lnSpc>
              <a:spcBef>
                <a:spcPts val="1600"/>
              </a:spcBef>
              <a:spcAft>
                <a:spcPts val="0"/>
              </a:spcAft>
              <a:buClr>
                <a:srgbClr val="616161"/>
              </a:buClr>
              <a:buSzPts val="1200"/>
              <a:buChar char="○"/>
              <a:defRPr sz="1200">
                <a:solidFill>
                  <a:srgbClr val="616161"/>
                </a:solidFill>
              </a:defRPr>
            </a:lvl2pPr>
            <a:lvl3pPr indent="-304800" lvl="2" marL="1371600" algn="l">
              <a:lnSpc>
                <a:spcPct val="115000"/>
              </a:lnSpc>
              <a:spcBef>
                <a:spcPts val="1600"/>
              </a:spcBef>
              <a:spcAft>
                <a:spcPts val="0"/>
              </a:spcAft>
              <a:buClr>
                <a:srgbClr val="616161"/>
              </a:buClr>
              <a:buSzPts val="1200"/>
              <a:buChar char="■"/>
              <a:defRPr sz="1200">
                <a:solidFill>
                  <a:srgbClr val="616161"/>
                </a:solidFill>
              </a:defRPr>
            </a:lvl3pPr>
            <a:lvl4pPr indent="-304800" lvl="3" marL="1828800" algn="l">
              <a:lnSpc>
                <a:spcPct val="115000"/>
              </a:lnSpc>
              <a:spcBef>
                <a:spcPts val="1600"/>
              </a:spcBef>
              <a:spcAft>
                <a:spcPts val="0"/>
              </a:spcAft>
              <a:buClr>
                <a:srgbClr val="616161"/>
              </a:buClr>
              <a:buSzPts val="1200"/>
              <a:buChar char="●"/>
              <a:defRPr sz="1200">
                <a:solidFill>
                  <a:srgbClr val="616161"/>
                </a:solidFill>
              </a:defRPr>
            </a:lvl4pPr>
            <a:lvl5pPr indent="-304800" lvl="4" marL="2286000" algn="l">
              <a:lnSpc>
                <a:spcPct val="115000"/>
              </a:lnSpc>
              <a:spcBef>
                <a:spcPts val="1600"/>
              </a:spcBef>
              <a:spcAft>
                <a:spcPts val="0"/>
              </a:spcAft>
              <a:buClr>
                <a:srgbClr val="616161"/>
              </a:buClr>
              <a:buSzPts val="1200"/>
              <a:buChar char="○"/>
              <a:defRPr sz="1200">
                <a:solidFill>
                  <a:srgbClr val="616161"/>
                </a:solidFill>
              </a:defRPr>
            </a:lvl5pPr>
            <a:lvl6pPr indent="-304800" lvl="5" marL="2743200" algn="l">
              <a:lnSpc>
                <a:spcPct val="115000"/>
              </a:lnSpc>
              <a:spcBef>
                <a:spcPts val="1600"/>
              </a:spcBef>
              <a:spcAft>
                <a:spcPts val="0"/>
              </a:spcAft>
              <a:buClr>
                <a:srgbClr val="616161"/>
              </a:buClr>
              <a:buSzPts val="1200"/>
              <a:buChar char="■"/>
              <a:defRPr sz="1200">
                <a:solidFill>
                  <a:srgbClr val="616161"/>
                </a:solidFill>
              </a:defRPr>
            </a:lvl6pPr>
            <a:lvl7pPr indent="-304800" lvl="6" marL="3200400" algn="l">
              <a:lnSpc>
                <a:spcPct val="115000"/>
              </a:lnSpc>
              <a:spcBef>
                <a:spcPts val="1600"/>
              </a:spcBef>
              <a:spcAft>
                <a:spcPts val="0"/>
              </a:spcAft>
              <a:buClr>
                <a:srgbClr val="616161"/>
              </a:buClr>
              <a:buSzPts val="1200"/>
              <a:buChar char="●"/>
              <a:defRPr sz="1200">
                <a:solidFill>
                  <a:srgbClr val="616161"/>
                </a:solidFill>
              </a:defRPr>
            </a:lvl7pPr>
            <a:lvl8pPr indent="-304800" lvl="7" marL="3657600" algn="l">
              <a:lnSpc>
                <a:spcPct val="115000"/>
              </a:lnSpc>
              <a:spcBef>
                <a:spcPts val="1600"/>
              </a:spcBef>
              <a:spcAft>
                <a:spcPts val="0"/>
              </a:spcAft>
              <a:buClr>
                <a:srgbClr val="616161"/>
              </a:buClr>
              <a:buSzPts val="1200"/>
              <a:buChar char="○"/>
              <a:defRPr sz="1200">
                <a:solidFill>
                  <a:srgbClr val="616161"/>
                </a:solidFill>
              </a:defRPr>
            </a:lvl8pPr>
            <a:lvl9pPr indent="-304800" lvl="8" marL="4114800" algn="l">
              <a:lnSpc>
                <a:spcPct val="115000"/>
              </a:lnSpc>
              <a:spcBef>
                <a:spcPts val="1600"/>
              </a:spcBef>
              <a:spcAft>
                <a:spcPts val="1600"/>
              </a:spcAft>
              <a:buClr>
                <a:srgbClr val="616161"/>
              </a:buClr>
              <a:buSzPts val="1200"/>
              <a:buChar char="■"/>
              <a:defRPr sz="1200">
                <a:solidFill>
                  <a:srgbClr val="616161"/>
                </a:solidFill>
              </a:defRPr>
            </a:lvl9pPr>
          </a:lstStyle>
          <a:p/>
        </p:txBody>
      </p:sp>
      <p:sp>
        <p:nvSpPr>
          <p:cNvPr id="92" name="Google Shape;92;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лавие и съдържание">
  <p:cSld name="Заглавие и съдържание">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1314451"/>
            <a:ext cx="8229600" cy="32802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1600"/>
              </a:spcBef>
              <a:spcAft>
                <a:spcPts val="0"/>
              </a:spcAft>
              <a:buSzPts val="1800"/>
              <a:buChar char="○"/>
              <a:defRPr/>
            </a:lvl2pPr>
            <a:lvl3pPr indent="-342900" lvl="2" marL="1371600" rtl="0" algn="l">
              <a:spcBef>
                <a:spcPts val="1600"/>
              </a:spcBef>
              <a:spcAft>
                <a:spcPts val="0"/>
              </a:spcAft>
              <a:buSzPts val="1800"/>
              <a:buChar char="■"/>
              <a:defRPr/>
            </a:lvl3pPr>
            <a:lvl4pPr indent="-342900" lvl="3" marL="1828800" rtl="0" algn="l">
              <a:spcBef>
                <a:spcPts val="1600"/>
              </a:spcBef>
              <a:spcAft>
                <a:spcPts val="0"/>
              </a:spcAft>
              <a:buSzPts val="1800"/>
              <a:buChar char="●"/>
              <a:defRPr/>
            </a:lvl4pPr>
            <a:lvl5pPr indent="-342900" lvl="4" marL="2286000" rtl="0" algn="l">
              <a:spcBef>
                <a:spcPts val="1600"/>
              </a:spcBef>
              <a:spcAft>
                <a:spcPts val="0"/>
              </a:spcAft>
              <a:buSzPts val="1800"/>
              <a:buChar char="○"/>
              <a:defRPr/>
            </a:lvl5pPr>
            <a:lvl6pPr indent="-342900" lvl="5" marL="2743200" rtl="0" algn="l">
              <a:spcBef>
                <a:spcPts val="1600"/>
              </a:spcBef>
              <a:spcAft>
                <a:spcPts val="0"/>
              </a:spcAft>
              <a:buSzPts val="1800"/>
              <a:buChar char="■"/>
              <a:defRPr/>
            </a:lvl6pPr>
            <a:lvl7pPr indent="-342900" lvl="6" marL="3200400" rtl="0" algn="l">
              <a:spcBef>
                <a:spcPts val="1600"/>
              </a:spcBef>
              <a:spcAft>
                <a:spcPts val="0"/>
              </a:spcAft>
              <a:buSzPts val="1800"/>
              <a:buChar char="●"/>
              <a:defRPr/>
            </a:lvl7pPr>
            <a:lvl8pPr indent="-342900" lvl="7" marL="3657600" rtl="0" algn="l">
              <a:spcBef>
                <a:spcPts val="1600"/>
              </a:spcBef>
              <a:spcAft>
                <a:spcPts val="0"/>
              </a:spcAft>
              <a:buSzPts val="1800"/>
              <a:buChar char="○"/>
              <a:defRPr/>
            </a:lvl8pPr>
            <a:lvl9pPr indent="-342900" lvl="8" marL="4114800" rtl="0" algn="l">
              <a:spcBef>
                <a:spcPts val="1600"/>
              </a:spcBef>
              <a:spcAft>
                <a:spcPts val="1600"/>
              </a:spcAft>
              <a:buSzPts val="1800"/>
              <a:buChar char="■"/>
              <a:defRPr/>
            </a:lvl9pPr>
          </a:lstStyle>
          <a:p/>
        </p:txBody>
      </p:sp>
      <p:sp>
        <p:nvSpPr>
          <p:cNvPr id="95" name="Google Shape;95;p15"/>
          <p:cNvSpPr txBox="1"/>
          <p:nvPr>
            <p:ph idx="11" type="ftr"/>
          </p:nvPr>
        </p:nvSpPr>
        <p:spPr>
          <a:xfrm>
            <a:off x="1187624" y="4767263"/>
            <a:ext cx="5184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bg"/>
              <a:t>‹#›</a:t>
            </a:fld>
            <a:endParaRPr/>
          </a:p>
        </p:txBody>
      </p:sp>
      <p:sp>
        <p:nvSpPr>
          <p:cNvPr id="97" name="Google Shape;97;p15"/>
          <p:cNvSpPr txBox="1"/>
          <p:nvPr>
            <p:ph type="title"/>
          </p:nvPr>
        </p:nvSpPr>
        <p:spPr>
          <a:xfrm>
            <a:off x="426128" y="306280"/>
            <a:ext cx="8260800" cy="7797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366092"/>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ерсонализирано оформление 2">
  <p:cSld name="AUTOLAYOUT_2">
    <p:bg>
      <p:bgPr>
        <a:solidFill>
          <a:srgbClr val="FFFFFF"/>
        </a:solidFill>
      </p:bgPr>
    </p:bg>
    <p:spTree>
      <p:nvGrpSpPr>
        <p:cNvPr id="98" name="Shape 98"/>
        <p:cNvGrpSpPr/>
        <p:nvPr/>
      </p:nvGrpSpPr>
      <p:grpSpPr>
        <a:xfrm>
          <a:off x="0" y="0"/>
          <a:ext cx="0" cy="0"/>
          <a:chOff x="0" y="0"/>
          <a:chExt cx="0" cy="0"/>
        </a:xfrm>
      </p:grpSpPr>
      <p:sp>
        <p:nvSpPr>
          <p:cNvPr id="99" name="Google Shape;99;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0"/>
            <a:ext cx="458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txBox="1"/>
          <p:nvPr>
            <p:ph type="title"/>
          </p:nvPr>
        </p:nvSpPr>
        <p:spPr>
          <a:xfrm>
            <a:off x="363750" y="554850"/>
            <a:ext cx="3855900" cy="4033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02" name="Google Shape;102;p16"/>
          <p:cNvSpPr txBox="1"/>
          <p:nvPr>
            <p:ph idx="1" type="body"/>
          </p:nvPr>
        </p:nvSpPr>
        <p:spPr>
          <a:xfrm>
            <a:off x="4947374" y="554850"/>
            <a:ext cx="3855900" cy="4033800"/>
          </a:xfrm>
          <a:prstGeom prst="rect">
            <a:avLst/>
          </a:prstGeom>
          <a:noFill/>
          <a:ln>
            <a:noFill/>
          </a:ln>
        </p:spPr>
        <p:txBody>
          <a:bodyPr anchorCtr="0" anchor="ctr" bIns="45700" lIns="91425" spcFirstLastPara="1" rIns="91425" wrap="square" tIns="45700">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1600"/>
              </a:spcBef>
              <a:spcAft>
                <a:spcPts val="0"/>
              </a:spcAft>
              <a:buClr>
                <a:schemeClr val="dk2"/>
              </a:buClr>
              <a:buSzPts val="1100"/>
              <a:buChar char="○"/>
              <a:defRPr sz="1400">
                <a:solidFill>
                  <a:schemeClr val="dk2"/>
                </a:solidFill>
              </a:defRPr>
            </a:lvl2pPr>
            <a:lvl3pPr indent="-298450" lvl="2" marL="1371600" rtl="0" algn="l">
              <a:lnSpc>
                <a:spcPct val="115000"/>
              </a:lnSpc>
              <a:spcBef>
                <a:spcPts val="1600"/>
              </a:spcBef>
              <a:spcAft>
                <a:spcPts val="0"/>
              </a:spcAft>
              <a:buClr>
                <a:schemeClr val="dk2"/>
              </a:buClr>
              <a:buSzPts val="1100"/>
              <a:buChar char="■"/>
              <a:defRPr sz="1400">
                <a:solidFill>
                  <a:schemeClr val="dk2"/>
                </a:solidFill>
              </a:defRPr>
            </a:lvl3pPr>
            <a:lvl4pPr indent="-298450" lvl="3" marL="1828800" rtl="0" algn="l">
              <a:lnSpc>
                <a:spcPct val="115000"/>
              </a:lnSpc>
              <a:spcBef>
                <a:spcPts val="1600"/>
              </a:spcBef>
              <a:spcAft>
                <a:spcPts val="0"/>
              </a:spcAft>
              <a:buClr>
                <a:schemeClr val="dk2"/>
              </a:buClr>
              <a:buSzPts val="1100"/>
              <a:buChar char="●"/>
              <a:defRPr sz="1400">
                <a:solidFill>
                  <a:schemeClr val="dk2"/>
                </a:solidFill>
              </a:defRPr>
            </a:lvl4pPr>
            <a:lvl5pPr indent="-298450" lvl="4" marL="2286000" rtl="0" algn="l">
              <a:lnSpc>
                <a:spcPct val="115000"/>
              </a:lnSpc>
              <a:spcBef>
                <a:spcPts val="1600"/>
              </a:spcBef>
              <a:spcAft>
                <a:spcPts val="0"/>
              </a:spcAft>
              <a:buClr>
                <a:schemeClr val="dk2"/>
              </a:buClr>
              <a:buSzPts val="1100"/>
              <a:buChar char="○"/>
              <a:defRPr sz="1400">
                <a:solidFill>
                  <a:schemeClr val="dk2"/>
                </a:solidFill>
              </a:defRPr>
            </a:lvl5pPr>
            <a:lvl6pPr indent="-298450" lvl="5" marL="2743200" rtl="0" algn="l">
              <a:lnSpc>
                <a:spcPct val="115000"/>
              </a:lnSpc>
              <a:spcBef>
                <a:spcPts val="1600"/>
              </a:spcBef>
              <a:spcAft>
                <a:spcPts val="0"/>
              </a:spcAft>
              <a:buClr>
                <a:schemeClr val="dk2"/>
              </a:buClr>
              <a:buSzPts val="1100"/>
              <a:buChar char="■"/>
              <a:defRPr sz="1400">
                <a:solidFill>
                  <a:schemeClr val="dk2"/>
                </a:solidFill>
              </a:defRPr>
            </a:lvl6pPr>
            <a:lvl7pPr indent="-298450" lvl="6" marL="3200400" rtl="0" algn="l">
              <a:lnSpc>
                <a:spcPct val="115000"/>
              </a:lnSpc>
              <a:spcBef>
                <a:spcPts val="1600"/>
              </a:spcBef>
              <a:spcAft>
                <a:spcPts val="0"/>
              </a:spcAft>
              <a:buClr>
                <a:schemeClr val="dk2"/>
              </a:buClr>
              <a:buSzPts val="1100"/>
              <a:buChar char="●"/>
              <a:defRPr sz="1400">
                <a:solidFill>
                  <a:schemeClr val="dk2"/>
                </a:solidFill>
              </a:defRPr>
            </a:lvl7pPr>
            <a:lvl8pPr indent="-298450" lvl="7" marL="3657600" rtl="0" algn="l">
              <a:lnSpc>
                <a:spcPct val="115000"/>
              </a:lnSpc>
              <a:spcBef>
                <a:spcPts val="1600"/>
              </a:spcBef>
              <a:spcAft>
                <a:spcPts val="0"/>
              </a:spcAft>
              <a:buClr>
                <a:schemeClr val="dk2"/>
              </a:buClr>
              <a:buSzPts val="1100"/>
              <a:buChar char="○"/>
              <a:defRPr sz="1400">
                <a:solidFill>
                  <a:schemeClr val="dk2"/>
                </a:solidFill>
              </a:defRPr>
            </a:lvl8pPr>
            <a:lvl9pPr indent="-298450" lvl="8" marL="4114800" rtl="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03" name="Google Shape;103;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bg"/>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en.wikipedia.org/wiki/Sun_Microsystems" TargetMode="Externa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en.wikipedia.org/wiki/James_Gosling"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www.youtube.com/watch?v=gM2P8wcBPWc" TargetMode="External"/><Relationship Id="rId5"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jcp.org" TargetMode="External"/><Relationship Id="rId4" Type="http://schemas.openxmlformats.org/officeDocument/2006/relationships/hyperlink" Target="https://en.wikipedia.org/wiki/Java_Community_Proce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hyperlink" Target="https://en.wikipedia.org/wiki/Java_User_Grou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jug.bg" TargetMode="External"/><Relationship Id="rId4" Type="http://schemas.openxmlformats.org/officeDocument/2006/relationships/hyperlink" Target="https://jprime.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java.beer" TargetMode="External"/><Relationship Id="rId4" Type="http://schemas.openxmlformats.org/officeDocument/2006/relationships/image" Target="../media/image23.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42.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hyperlink" Target="https://techplana.com/" TargetMode="External"/><Relationship Id="rId7" Type="http://schemas.openxmlformats.org/officeDocument/2006/relationships/image" Target="../media/image8.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jprime.io/" TargetMode="External"/><Relationship Id="rId4" Type="http://schemas.openxmlformats.org/officeDocument/2006/relationships/image" Target="../media/image29.png"/><Relationship Id="rId5" Type="http://schemas.openxmlformats.org/officeDocument/2006/relationships/image" Target="../media/image43.png"/><Relationship Id="rId6"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2020.java2days.com/" TargetMode="Externa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jug.bg/jprofessionals/" TargetMode="External"/><Relationship Id="rId4" Type="http://schemas.openxmlformats.org/officeDocument/2006/relationships/image" Target="../media/image25.png"/><Relationship Id="rId5"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javarevisited.blogspot.com/2019/10/the-java-developer-roadmap.html" TargetMode="External"/><Relationship Id="rId4" Type="http://schemas.openxmlformats.org/officeDocument/2006/relationships/hyperlink" Target="https://lh3.googleusercontent.com/-tV3X74JpF_o/Ydb0G6_H7bI/AAAAAAAAquw/-bTyLMj_uIIMza1yO8DMa-cihoqOwXGTQCNcBGAsYHQ/s9999/image.p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tiobe.com/tiobe-inde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redmonk.com/sogrady/2022/03/28/language-rankings-1-22/"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s://insights.dice.com/2021/01/05/top-12-programming-languages-employers-want-early-2021/" TargetMode="Externa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www.youtube.com/watch?v=E3418SeWZfQ" TargetMode="Externa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ictionary.cambridge.org/pronunciation/english/java" TargetMode="External"/><Relationship Id="rId4" Type="http://schemas.openxmlformats.org/officeDocument/2006/relationships/hyperlink" Target="http://drive.google.com/file/d/1uItuV7jMClwmRZM5Ter5BPVjo-nt3dGb/view" TargetMode="External"/><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www.youtube.com/watch?v=bD-UPoLMoXw" TargetMode="External"/><Relationship Id="rId4"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www.youtube.com/watch?v=HXvm76e2X1Q" TargetMode="External"/><Relationship Id="rId4" Type="http://schemas.openxmlformats.org/officeDocument/2006/relationships/image" Target="../media/image4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drive.google.com/file/d/1HgQstFdQyXHKcOtExqYmEfj4akwEBSfI/view" TargetMode="External"/><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6.png"/><Relationship Id="rId4" Type="http://schemas.openxmlformats.org/officeDocument/2006/relationships/image" Target="../media/image70.png"/><Relationship Id="rId5" Type="http://schemas.openxmlformats.org/officeDocument/2006/relationships/image" Target="../media/image74.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6.png"/><Relationship Id="rId4" Type="http://schemas.openxmlformats.org/officeDocument/2006/relationships/image" Target="../media/image61.png"/><Relationship Id="rId5" Type="http://schemas.openxmlformats.org/officeDocument/2006/relationships/image" Target="../media/image17.png"/><Relationship Id="rId6"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classroom.google.com/" TargetMode="External"/><Relationship Id="rId4" Type="http://schemas.openxmlformats.org/officeDocument/2006/relationships/hyperlink" Target="https://git.fmi.uni-plovdiv.bg/" TargetMode="External"/><Relationship Id="rId5" Type="http://schemas.openxmlformats.org/officeDocument/2006/relationships/image" Target="../media/image57.png"/><Relationship Id="rId6"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9.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delc.fmi.uni-plovdiv.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2.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t.ly/lUXW" TargetMode="Externa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en.wikipedia.org/wiki/History_of_programming_languag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Програмиране на Java</a:t>
            </a:r>
            <a:endParaRPr/>
          </a:p>
        </p:txBody>
      </p:sp>
      <p:sp>
        <p:nvSpPr>
          <p:cNvPr id="109" name="Google Shape;109;p1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Въведение в дисциплината</a:t>
            </a:r>
            <a:endParaRPr/>
          </a:p>
        </p:txBody>
      </p:sp>
      <p:pic>
        <p:nvPicPr>
          <p:cNvPr id="110" name="Google Shape;110;p17"/>
          <p:cNvPicPr preferRelativeResize="0"/>
          <p:nvPr/>
        </p:nvPicPr>
        <p:blipFill>
          <a:blip r:embed="rId3">
            <a:alphaModFix/>
          </a:blip>
          <a:stretch>
            <a:fillRect/>
          </a:stretch>
        </p:blipFill>
        <p:spPr>
          <a:xfrm>
            <a:off x="7595750" y="3108225"/>
            <a:ext cx="1384150" cy="1870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Зад езика</a:t>
            </a:r>
            <a:endParaRPr/>
          </a:p>
        </p:txBody>
      </p:sp>
      <p:sp>
        <p:nvSpPr>
          <p:cNvPr id="241" name="Google Shape;241;p26"/>
          <p:cNvSpPr txBox="1"/>
          <p:nvPr>
            <p:ph idx="1" type="body"/>
          </p:nvPr>
        </p:nvSpPr>
        <p:spPr>
          <a:xfrm>
            <a:off x="721225" y="2905250"/>
            <a:ext cx="3674700" cy="14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u="sng">
                <a:solidFill>
                  <a:schemeClr val="hlink"/>
                </a:solidFill>
                <a:hlinkClick r:id="rId3"/>
              </a:rPr>
              <a:t>https://en.wikipedia.org/wiki/Sun_Microsystems</a:t>
            </a:r>
            <a:r>
              <a:rPr lang="bg"/>
              <a:t> </a:t>
            </a:r>
            <a:endParaRPr/>
          </a:p>
          <a:p>
            <a:pPr indent="0" lvl="0" marL="0" rtl="0" algn="l">
              <a:spcBef>
                <a:spcPts val="1600"/>
              </a:spcBef>
              <a:spcAft>
                <a:spcPts val="1600"/>
              </a:spcAft>
              <a:buNone/>
            </a:pPr>
            <a:r>
              <a:t/>
            </a:r>
            <a:endParaRPr/>
          </a:p>
        </p:txBody>
      </p:sp>
      <p:sp>
        <p:nvSpPr>
          <p:cNvPr id="242" name="Google Shape;242;p26"/>
          <p:cNvSpPr txBox="1"/>
          <p:nvPr>
            <p:ph idx="4294967295" type="subTitle"/>
          </p:nvPr>
        </p:nvSpPr>
        <p:spPr>
          <a:xfrm>
            <a:off x="730000" y="1908725"/>
            <a:ext cx="27228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bg"/>
              <a:t>Sun Microsystems</a:t>
            </a:r>
            <a:endParaRPr b="1"/>
          </a:p>
        </p:txBody>
      </p:sp>
      <p:pic>
        <p:nvPicPr>
          <p:cNvPr id="243" name="Google Shape;243;p26"/>
          <p:cNvPicPr preferRelativeResize="0"/>
          <p:nvPr/>
        </p:nvPicPr>
        <p:blipFill>
          <a:blip r:embed="rId4">
            <a:alphaModFix/>
          </a:blip>
          <a:stretch>
            <a:fillRect/>
          </a:stretch>
        </p:blipFill>
        <p:spPr>
          <a:xfrm>
            <a:off x="4681550" y="1309688"/>
            <a:ext cx="3838575" cy="252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Зад езика</a:t>
            </a:r>
            <a:endParaRPr/>
          </a:p>
        </p:txBody>
      </p:sp>
      <p:sp>
        <p:nvSpPr>
          <p:cNvPr id="249" name="Google Shape;249;p27"/>
          <p:cNvSpPr txBox="1"/>
          <p:nvPr>
            <p:ph idx="1" type="body"/>
          </p:nvPr>
        </p:nvSpPr>
        <p:spPr>
          <a:xfrm>
            <a:off x="721225" y="2781725"/>
            <a:ext cx="4104000" cy="198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bg"/>
              <a:t>Бакалавър от University of Calgary</a:t>
            </a:r>
            <a:endParaRPr/>
          </a:p>
          <a:p>
            <a:pPr indent="-311150" lvl="0" marL="457200" rtl="0" algn="l">
              <a:spcBef>
                <a:spcPts val="0"/>
              </a:spcBef>
              <a:spcAft>
                <a:spcPts val="0"/>
              </a:spcAft>
              <a:buSzPts val="1300"/>
              <a:buChar char="●"/>
            </a:pPr>
            <a:r>
              <a:rPr lang="bg"/>
              <a:t>M.A. &amp; PhD от Carnegie Mellon University</a:t>
            </a:r>
            <a:endParaRPr/>
          </a:p>
          <a:p>
            <a:pPr indent="-311150" lvl="0" marL="457200" rtl="0" algn="l">
              <a:spcBef>
                <a:spcPts val="0"/>
              </a:spcBef>
              <a:spcAft>
                <a:spcPts val="0"/>
              </a:spcAft>
              <a:buSzPts val="1300"/>
              <a:buChar char="●"/>
            </a:pPr>
            <a:r>
              <a:rPr lang="bg"/>
              <a:t>Sun Microsystems - от 1984 до 2010</a:t>
            </a:r>
            <a:endParaRPr/>
          </a:p>
          <a:p>
            <a:pPr indent="-311150" lvl="0" marL="457200" rtl="0" algn="l">
              <a:spcBef>
                <a:spcPts val="0"/>
              </a:spcBef>
              <a:spcAft>
                <a:spcPts val="0"/>
              </a:spcAft>
              <a:buSzPts val="1300"/>
              <a:buChar char="●"/>
            </a:pPr>
            <a:r>
              <a:rPr lang="bg"/>
              <a:t>Google</a:t>
            </a:r>
            <a:endParaRPr/>
          </a:p>
          <a:p>
            <a:pPr indent="-311150" lvl="0" marL="457200" rtl="0" algn="l">
              <a:spcBef>
                <a:spcPts val="0"/>
              </a:spcBef>
              <a:spcAft>
                <a:spcPts val="0"/>
              </a:spcAft>
              <a:buSzPts val="1300"/>
              <a:buChar char="●"/>
            </a:pPr>
            <a:r>
              <a:rPr lang="bg"/>
              <a:t>Liquid Robotics</a:t>
            </a:r>
            <a:endParaRPr/>
          </a:p>
          <a:p>
            <a:pPr indent="-311150" lvl="0" marL="457200" rtl="0" algn="l">
              <a:spcBef>
                <a:spcPts val="0"/>
              </a:spcBef>
              <a:spcAft>
                <a:spcPts val="0"/>
              </a:spcAft>
              <a:buSzPts val="1300"/>
              <a:buChar char="●"/>
            </a:pPr>
            <a:r>
              <a:rPr lang="bg"/>
              <a:t>Jelastic</a:t>
            </a:r>
            <a:endParaRPr/>
          </a:p>
          <a:p>
            <a:pPr indent="-311150" lvl="0" marL="457200" rtl="0" algn="l">
              <a:spcBef>
                <a:spcPts val="0"/>
              </a:spcBef>
              <a:spcAft>
                <a:spcPts val="0"/>
              </a:spcAft>
              <a:buSzPts val="1300"/>
              <a:buChar char="●"/>
            </a:pPr>
            <a:r>
              <a:rPr lang="bg"/>
              <a:t>Eucalyptus</a:t>
            </a:r>
            <a:endParaRPr/>
          </a:p>
          <a:p>
            <a:pPr indent="-311150" lvl="0" marL="457200" rtl="0" algn="l">
              <a:spcBef>
                <a:spcPts val="0"/>
              </a:spcBef>
              <a:spcAft>
                <a:spcPts val="0"/>
              </a:spcAft>
              <a:buSzPts val="1300"/>
              <a:buChar char="●"/>
            </a:pPr>
            <a:r>
              <a:rPr lang="bg" u="sng">
                <a:solidFill>
                  <a:schemeClr val="hlink"/>
                </a:solidFill>
                <a:hlinkClick r:id="rId3"/>
              </a:rPr>
              <a:t>https://en.wikipedia.org/wiki/James_Gosling</a:t>
            </a:r>
            <a:r>
              <a:rPr lang="bg"/>
              <a:t> </a:t>
            </a:r>
            <a:endParaRPr/>
          </a:p>
          <a:p>
            <a:pPr indent="0" lvl="0" marL="0" rtl="0" algn="l">
              <a:spcBef>
                <a:spcPts val="1600"/>
              </a:spcBef>
              <a:spcAft>
                <a:spcPts val="1600"/>
              </a:spcAft>
              <a:buNone/>
            </a:pPr>
            <a:r>
              <a:t/>
            </a:r>
            <a:endParaRPr/>
          </a:p>
        </p:txBody>
      </p:sp>
      <p:sp>
        <p:nvSpPr>
          <p:cNvPr id="250" name="Google Shape;250;p27"/>
          <p:cNvSpPr txBox="1"/>
          <p:nvPr>
            <p:ph idx="4294967295" type="subTitle"/>
          </p:nvPr>
        </p:nvSpPr>
        <p:spPr>
          <a:xfrm>
            <a:off x="730000" y="1893925"/>
            <a:ext cx="27228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bg"/>
              <a:t>James Gosling</a:t>
            </a:r>
            <a:endParaRPr b="1"/>
          </a:p>
        </p:txBody>
      </p:sp>
      <p:pic>
        <p:nvPicPr>
          <p:cNvPr id="251" name="Google Shape;251;p27"/>
          <p:cNvPicPr preferRelativeResize="0"/>
          <p:nvPr/>
        </p:nvPicPr>
        <p:blipFill>
          <a:blip r:embed="rId4">
            <a:alphaModFix/>
          </a:blip>
          <a:stretch>
            <a:fillRect/>
          </a:stretch>
        </p:blipFill>
        <p:spPr>
          <a:xfrm>
            <a:off x="5014650" y="1490663"/>
            <a:ext cx="3838575" cy="2162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363750" y="554850"/>
            <a:ext cx="3855900" cy="403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bg">
                <a:solidFill>
                  <a:schemeClr val="dk2"/>
                </a:solidFill>
              </a:rPr>
              <a:t>28 години Java</a:t>
            </a:r>
            <a:endParaRPr>
              <a:solidFill>
                <a:schemeClr val="dk2"/>
              </a:solidFill>
            </a:endParaRPr>
          </a:p>
        </p:txBody>
      </p:sp>
      <p:sp>
        <p:nvSpPr>
          <p:cNvPr id="257" name="Google Shape;257;p28"/>
          <p:cNvSpPr txBox="1"/>
          <p:nvPr>
            <p:ph idx="1" type="body"/>
          </p:nvPr>
        </p:nvSpPr>
        <p:spPr>
          <a:xfrm>
            <a:off x="4947374" y="554850"/>
            <a:ext cx="3855900" cy="403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g"/>
              <a:t>Основни дати:</a:t>
            </a:r>
            <a:endParaRPr/>
          </a:p>
          <a:p>
            <a:pPr indent="-330200" lvl="0" marL="457200" rtl="0" algn="l">
              <a:spcBef>
                <a:spcPts val="1600"/>
              </a:spcBef>
              <a:spcAft>
                <a:spcPts val="0"/>
              </a:spcAft>
              <a:buSzPts val="1600"/>
              <a:buChar char="●"/>
            </a:pPr>
            <a:r>
              <a:rPr lang="bg"/>
              <a:t>1991 – Sun започват работа по Green Project с фокус върху електрониката за бита. Започват работа по езика Oak с James Gosling</a:t>
            </a:r>
            <a:endParaRPr/>
          </a:p>
          <a:p>
            <a:pPr indent="-330200" lvl="0" marL="457200" rtl="0" algn="l">
              <a:spcBef>
                <a:spcPts val="0"/>
              </a:spcBef>
              <a:spcAft>
                <a:spcPts val="0"/>
              </a:spcAft>
              <a:buSzPts val="1600"/>
              <a:buChar char="●"/>
            </a:pPr>
            <a:r>
              <a:rPr lang="bg"/>
              <a:t>1994 – Sun се преориентират към зараждащия се Интернет.</a:t>
            </a:r>
            <a:endParaRPr/>
          </a:p>
          <a:p>
            <a:pPr indent="-330200" lvl="0" marL="457200" rtl="0" algn="l">
              <a:spcBef>
                <a:spcPts val="0"/>
              </a:spcBef>
              <a:spcAft>
                <a:spcPts val="0"/>
              </a:spcAft>
              <a:buSzPts val="1600"/>
              <a:buChar char="●"/>
            </a:pPr>
            <a:r>
              <a:rPr lang="bg"/>
              <a:t>1995 – името на езика е променено на Java и историята започва…</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Поредният език за програмиране?</a:t>
            </a:r>
            <a:endParaRPr/>
          </a:p>
        </p:txBody>
      </p:sp>
      <p:sp>
        <p:nvSpPr>
          <p:cNvPr id="263" name="Google Shape;263;p2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4" name="Google Shape;264;p29"/>
          <p:cNvPicPr preferRelativeResize="0"/>
          <p:nvPr/>
        </p:nvPicPr>
        <p:blipFill>
          <a:blip r:embed="rId3">
            <a:alphaModFix/>
          </a:blip>
          <a:stretch>
            <a:fillRect/>
          </a:stretch>
        </p:blipFill>
        <p:spPr>
          <a:xfrm>
            <a:off x="4190700" y="1318650"/>
            <a:ext cx="4808300" cy="33557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Java 4-ever</a:t>
            </a:r>
            <a:endParaRPr/>
          </a:p>
        </p:txBody>
      </p:sp>
      <p:sp>
        <p:nvSpPr>
          <p:cNvPr id="270" name="Google Shape;270;p3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a:t>В не далечното минало… </a:t>
            </a:r>
            <a:endParaRPr/>
          </a:p>
        </p:txBody>
      </p:sp>
      <p:pic>
        <p:nvPicPr>
          <p:cNvPr id="271" name="Google Shape;271;p30"/>
          <p:cNvPicPr preferRelativeResize="0"/>
          <p:nvPr/>
        </p:nvPicPr>
        <p:blipFill>
          <a:blip r:embed="rId3">
            <a:alphaModFix/>
          </a:blip>
          <a:stretch>
            <a:fillRect/>
          </a:stretch>
        </p:blipFill>
        <p:spPr>
          <a:xfrm>
            <a:off x="1206325" y="3528450"/>
            <a:ext cx="1219200" cy="1219200"/>
          </a:xfrm>
          <a:prstGeom prst="rect">
            <a:avLst/>
          </a:prstGeom>
          <a:noFill/>
          <a:ln>
            <a:noFill/>
          </a:ln>
        </p:spPr>
      </p:pic>
      <p:pic>
        <p:nvPicPr>
          <p:cNvPr descr="Javazon presents the latest installment of Steven Sprinberg, a film that tells the terrible story of Lenny Linux, a teenager faced with a crisis of identity (. NET or Java?) That triggers a family drama ... with a happy ending. And a soundtrack that evokes the film American Beauty. &#10;I've never seen a video on geek-so-subtle thematic and fun. A great parody. &#10; &#10;Indeed, this is the promotional advertisement Javazon 2010, an event to be held in Oslo on 8 and 9 September. &#10; &#10;Ubuntu Life has been one of the first fans of this trailer which could also have been called The rebellion of the nerds." id="272" name="Google Shape;272;p30" title="Java 4-Ever Trailer.mp4">
            <a:hlinkClick r:id="rId4"/>
          </p:cNvPr>
          <p:cNvPicPr preferRelativeResize="0"/>
          <p:nvPr/>
        </p:nvPicPr>
        <p:blipFill>
          <a:blip r:embed="rId5">
            <a:alphaModFix/>
          </a:blip>
          <a:stretch>
            <a:fillRect/>
          </a:stretch>
        </p:blipFill>
        <p:spPr>
          <a:xfrm>
            <a:off x="4030900" y="10627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Развиван от общност</a:t>
            </a:r>
            <a:endParaRPr/>
          </a:p>
        </p:txBody>
      </p:sp>
      <p:sp>
        <p:nvSpPr>
          <p:cNvPr id="278" name="Google Shape;278;p31"/>
          <p:cNvSpPr txBox="1"/>
          <p:nvPr>
            <p:ph idx="1" type="body"/>
          </p:nvPr>
        </p:nvSpPr>
        <p:spPr>
          <a:xfrm>
            <a:off x="729450" y="2078875"/>
            <a:ext cx="7688700" cy="28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Java Community Process (JCP, </a:t>
            </a:r>
            <a:r>
              <a:rPr lang="bg" u="sng">
                <a:solidFill>
                  <a:schemeClr val="hlink"/>
                </a:solidFill>
                <a:hlinkClick r:id="rId3"/>
              </a:rPr>
              <a:t>www.jcp.org</a:t>
            </a:r>
            <a:r>
              <a:rPr lang="bg"/>
              <a:t>) – механизъм за разработване на стандартни технически спецификации за Java.</a:t>
            </a:r>
            <a:endParaRPr/>
          </a:p>
          <a:p>
            <a:pPr indent="-311150" lvl="0" marL="457200" rtl="0" algn="l">
              <a:spcBef>
                <a:spcPts val="1600"/>
              </a:spcBef>
              <a:spcAft>
                <a:spcPts val="0"/>
              </a:spcAft>
              <a:buSzPts val="1300"/>
              <a:buChar char="●"/>
            </a:pPr>
            <a:r>
              <a:rPr lang="bg"/>
              <a:t>Всеки може да участва в JCP</a:t>
            </a:r>
            <a:endParaRPr/>
          </a:p>
          <a:p>
            <a:pPr indent="-311150" lvl="0" marL="457200" rtl="0" algn="l">
              <a:spcBef>
                <a:spcPts val="0"/>
              </a:spcBef>
              <a:spcAft>
                <a:spcPts val="0"/>
              </a:spcAft>
              <a:buSzPts val="1300"/>
              <a:buChar char="●"/>
            </a:pPr>
            <a:r>
              <a:rPr lang="bg"/>
              <a:t>За организации и бизнес участници има годишна такса, но за индивидуални участници е безплатно</a:t>
            </a:r>
            <a:endParaRPr/>
          </a:p>
          <a:p>
            <a:pPr indent="0" lvl="0" marL="0" rtl="0" algn="l">
              <a:spcBef>
                <a:spcPts val="1600"/>
              </a:spcBef>
              <a:spcAft>
                <a:spcPts val="0"/>
              </a:spcAft>
              <a:buNone/>
            </a:pPr>
            <a:r>
              <a:rPr lang="bg"/>
              <a:t>JCP включва използването на Java Specification Request (JSR) – формални документи, които описват предложените спецификации и платформи за добавяне към Java платформата.</a:t>
            </a:r>
            <a:endParaRPr/>
          </a:p>
          <a:p>
            <a:pPr indent="-311150" lvl="0" marL="457200" rtl="0" algn="l">
              <a:spcBef>
                <a:spcPts val="1600"/>
              </a:spcBef>
              <a:spcAft>
                <a:spcPts val="0"/>
              </a:spcAft>
              <a:buSzPts val="1300"/>
              <a:buChar char="●"/>
            </a:pPr>
            <a:r>
              <a:rPr lang="bg"/>
              <a:t>JSR се обсъжда и ревизира публично преди да стане в статус final.</a:t>
            </a:r>
            <a:endParaRPr/>
          </a:p>
          <a:p>
            <a:pPr indent="-311150" lvl="0" marL="457200" rtl="0" algn="l">
              <a:spcBef>
                <a:spcPts val="0"/>
              </a:spcBef>
              <a:spcAft>
                <a:spcPts val="0"/>
              </a:spcAft>
              <a:buSzPts val="1300"/>
              <a:buChar char="●"/>
            </a:pPr>
            <a:r>
              <a:rPr lang="bg"/>
              <a:t>Управителния съвет на JCP гласува за предложените JSR.</a:t>
            </a:r>
            <a:endParaRPr/>
          </a:p>
          <a:p>
            <a:pPr indent="-311150" lvl="0" marL="457200" rtl="0" algn="l">
              <a:spcBef>
                <a:spcPts val="0"/>
              </a:spcBef>
              <a:spcAft>
                <a:spcPts val="0"/>
              </a:spcAft>
              <a:buSzPts val="1300"/>
              <a:buChar char="●"/>
            </a:pPr>
            <a:r>
              <a:rPr lang="bg"/>
              <a:t>Final JSR включва и референтна имплементация за проверка на API спецификацията.</a:t>
            </a:r>
            <a:endParaRPr/>
          </a:p>
          <a:p>
            <a:pPr indent="0" lvl="0" marL="0" rtl="0" algn="l">
              <a:spcBef>
                <a:spcPts val="1600"/>
              </a:spcBef>
              <a:spcAft>
                <a:spcPts val="1600"/>
              </a:spcAft>
              <a:buNone/>
            </a:pPr>
            <a:r>
              <a:t/>
            </a:r>
            <a:endParaRPr/>
          </a:p>
        </p:txBody>
      </p:sp>
      <p:sp>
        <p:nvSpPr>
          <p:cNvPr id="279" name="Google Shape;279;p31"/>
          <p:cNvSpPr txBox="1"/>
          <p:nvPr/>
        </p:nvSpPr>
        <p:spPr>
          <a:xfrm>
            <a:off x="29625" y="4818000"/>
            <a:ext cx="42627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bg" sz="1000">
                <a:solidFill>
                  <a:schemeClr val="accent1"/>
                </a:solidFill>
                <a:latin typeface="Lato"/>
                <a:ea typeface="Lato"/>
                <a:cs typeface="Lato"/>
                <a:sym typeface="Lato"/>
              </a:rPr>
              <a:t>Източник: </a:t>
            </a:r>
            <a:r>
              <a:rPr lang="bg" sz="1000" u="sng">
                <a:solidFill>
                  <a:schemeClr val="hlink"/>
                </a:solidFill>
                <a:latin typeface="Lato"/>
                <a:ea typeface="Lato"/>
                <a:cs typeface="Lato"/>
                <a:sym typeface="Lato"/>
                <a:hlinkClick r:id="rId4"/>
              </a:rPr>
              <a:t>https://en.wikipedia.org/wiki/Java_Community_Process</a:t>
            </a:r>
            <a:r>
              <a:rPr lang="bg" sz="1000">
                <a:solidFill>
                  <a:schemeClr val="accent1"/>
                </a:solidFill>
                <a:latin typeface="Lato"/>
                <a:ea typeface="Lato"/>
                <a:cs typeface="Lato"/>
                <a:sym typeface="Lato"/>
              </a:rPr>
              <a:t>  </a:t>
            </a:r>
            <a:endParaRPr sz="10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Развиван от общност</a:t>
            </a:r>
            <a:endParaRPr/>
          </a:p>
        </p:txBody>
      </p:sp>
      <p:sp>
        <p:nvSpPr>
          <p:cNvPr id="285" name="Google Shape;285;p32"/>
          <p:cNvSpPr txBox="1"/>
          <p:nvPr>
            <p:ph idx="1" type="body"/>
          </p:nvPr>
        </p:nvSpPr>
        <p:spPr>
          <a:xfrm>
            <a:off x="729450" y="2078875"/>
            <a:ext cx="4458300" cy="2731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bg"/>
              <a:t>Java User Group (JUG) – обединяват малки и големи групи от индивидуални специалисти, които имат силен интерес към Java технологиите.</a:t>
            </a:r>
            <a:endParaRPr/>
          </a:p>
          <a:p>
            <a:pPr indent="-311150" lvl="0" marL="457200" rtl="0" algn="l">
              <a:spcBef>
                <a:spcPts val="0"/>
              </a:spcBef>
              <a:spcAft>
                <a:spcPts val="0"/>
              </a:spcAft>
              <a:buSzPts val="1300"/>
              <a:buChar char="●"/>
            </a:pPr>
            <a:r>
              <a:rPr lang="bg"/>
              <a:t>Повечето JUG са обвързани с географско местоположение.</a:t>
            </a:r>
            <a:endParaRPr/>
          </a:p>
          <a:p>
            <a:pPr indent="-311150" lvl="0" marL="457200" rtl="0" algn="l">
              <a:spcBef>
                <a:spcPts val="0"/>
              </a:spcBef>
              <a:spcAft>
                <a:spcPts val="0"/>
              </a:spcAft>
              <a:buSzPts val="1300"/>
              <a:buChar char="●"/>
            </a:pPr>
            <a:r>
              <a:rPr lang="bg"/>
              <a:t>Дейности в JUG:</a:t>
            </a:r>
            <a:endParaRPr/>
          </a:p>
          <a:p>
            <a:pPr indent="-298450" lvl="1" marL="914400" rtl="0" algn="l">
              <a:spcBef>
                <a:spcPts val="0"/>
              </a:spcBef>
              <a:spcAft>
                <a:spcPts val="0"/>
              </a:spcAft>
              <a:buSzPts val="1100"/>
              <a:buChar char="○"/>
            </a:pPr>
            <a:r>
              <a:rPr lang="bg"/>
              <a:t>Редовни срещи</a:t>
            </a:r>
            <a:endParaRPr/>
          </a:p>
          <a:p>
            <a:pPr indent="-298450" lvl="1" marL="914400" rtl="0" algn="l">
              <a:spcBef>
                <a:spcPts val="0"/>
              </a:spcBef>
              <a:spcAft>
                <a:spcPts val="0"/>
              </a:spcAft>
              <a:buSzPts val="1100"/>
              <a:buChar char="○"/>
            </a:pPr>
            <a:r>
              <a:rPr lang="bg"/>
              <a:t>Mailing lists</a:t>
            </a:r>
            <a:endParaRPr/>
          </a:p>
          <a:p>
            <a:pPr indent="-298450" lvl="1" marL="914400" rtl="0" algn="l">
              <a:spcBef>
                <a:spcPts val="0"/>
              </a:spcBef>
              <a:spcAft>
                <a:spcPts val="0"/>
              </a:spcAft>
              <a:buSzPts val="1100"/>
              <a:buChar char="○"/>
            </a:pPr>
            <a:r>
              <a:rPr lang="bg"/>
              <a:t>Web сайт</a:t>
            </a:r>
            <a:endParaRPr/>
          </a:p>
          <a:p>
            <a:pPr indent="-298450" lvl="1" marL="914400" rtl="0" algn="l">
              <a:spcBef>
                <a:spcPts val="0"/>
              </a:spcBef>
              <a:spcAft>
                <a:spcPts val="0"/>
              </a:spcAft>
              <a:buSzPts val="1100"/>
              <a:buChar char="○"/>
            </a:pPr>
            <a:r>
              <a:rPr lang="bg"/>
              <a:t>Курсове за сертификация по Java</a:t>
            </a:r>
            <a:endParaRPr/>
          </a:p>
          <a:p>
            <a:pPr indent="0" lvl="0" marL="0" rtl="0" algn="l">
              <a:spcBef>
                <a:spcPts val="1600"/>
              </a:spcBef>
              <a:spcAft>
                <a:spcPts val="1600"/>
              </a:spcAft>
              <a:buNone/>
            </a:pPr>
            <a:r>
              <a:t/>
            </a:r>
            <a:endParaRPr/>
          </a:p>
        </p:txBody>
      </p:sp>
      <p:pic>
        <p:nvPicPr>
          <p:cNvPr id="286" name="Google Shape;286;p32"/>
          <p:cNvPicPr preferRelativeResize="0"/>
          <p:nvPr/>
        </p:nvPicPr>
        <p:blipFill>
          <a:blip r:embed="rId3">
            <a:alphaModFix/>
          </a:blip>
          <a:stretch>
            <a:fillRect/>
          </a:stretch>
        </p:blipFill>
        <p:spPr>
          <a:xfrm>
            <a:off x="5356150" y="783688"/>
            <a:ext cx="3333750" cy="4200525"/>
          </a:xfrm>
          <a:prstGeom prst="rect">
            <a:avLst/>
          </a:prstGeom>
          <a:noFill/>
          <a:ln>
            <a:noFill/>
          </a:ln>
        </p:spPr>
      </p:pic>
      <p:sp>
        <p:nvSpPr>
          <p:cNvPr id="287" name="Google Shape;287;p32"/>
          <p:cNvSpPr txBox="1"/>
          <p:nvPr/>
        </p:nvSpPr>
        <p:spPr>
          <a:xfrm>
            <a:off x="155425" y="4777625"/>
            <a:ext cx="5158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bg" sz="1000">
                <a:solidFill>
                  <a:schemeClr val="accent1"/>
                </a:solidFill>
                <a:latin typeface="Lato"/>
                <a:ea typeface="Lato"/>
                <a:cs typeface="Lato"/>
                <a:sym typeface="Lato"/>
              </a:rPr>
              <a:t>Източник: </a:t>
            </a:r>
            <a:r>
              <a:rPr lang="bg" sz="1000" u="sng">
                <a:solidFill>
                  <a:schemeClr val="hlink"/>
                </a:solidFill>
                <a:latin typeface="Lato"/>
                <a:ea typeface="Lato"/>
                <a:cs typeface="Lato"/>
                <a:sym typeface="Lato"/>
                <a:hlinkClick r:id="rId4"/>
              </a:rPr>
              <a:t>https://en.wikipedia.org/wiki/Java_User_Group</a:t>
            </a:r>
            <a:r>
              <a:rPr lang="bg" sz="1000">
                <a:solidFill>
                  <a:schemeClr val="accent1"/>
                </a:solidFill>
                <a:latin typeface="Lato"/>
                <a:ea typeface="Lato"/>
                <a:cs typeface="Lato"/>
                <a:sym typeface="Lato"/>
              </a:rPr>
              <a:t> </a:t>
            </a:r>
            <a:endParaRPr sz="10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Java в България</a:t>
            </a:r>
            <a:endParaRPr/>
          </a:p>
        </p:txBody>
      </p:sp>
      <p:sp>
        <p:nvSpPr>
          <p:cNvPr id="293" name="Google Shape;293;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BGJUG: </a:t>
            </a:r>
            <a:r>
              <a:rPr lang="bg" u="sng">
                <a:solidFill>
                  <a:schemeClr val="hlink"/>
                </a:solidFill>
                <a:hlinkClick r:id="rId3"/>
              </a:rPr>
              <a:t>www.jug.bg</a:t>
            </a:r>
            <a:r>
              <a:rPr lang="bg"/>
              <a:t> </a:t>
            </a:r>
            <a:endParaRPr/>
          </a:p>
          <a:p>
            <a:pPr indent="-311150" lvl="0" marL="457200" rtl="0" algn="l">
              <a:spcBef>
                <a:spcPts val="1600"/>
              </a:spcBef>
              <a:spcAft>
                <a:spcPts val="0"/>
              </a:spcAft>
              <a:buSzPts val="1300"/>
              <a:buChar char="●"/>
            </a:pPr>
            <a:r>
              <a:rPr lang="bg"/>
              <a:t>Локален представител на световната Java общност в България.</a:t>
            </a:r>
            <a:endParaRPr/>
          </a:p>
          <a:p>
            <a:pPr indent="-311150" lvl="0" marL="457200" rtl="0" algn="l">
              <a:spcBef>
                <a:spcPts val="0"/>
              </a:spcBef>
              <a:spcAft>
                <a:spcPts val="0"/>
              </a:spcAft>
              <a:buSzPts val="1300"/>
              <a:buChar char="●"/>
            </a:pPr>
            <a:r>
              <a:rPr lang="bg"/>
              <a:t>Месечни семинари и дискусии (</a:t>
            </a:r>
            <a:r>
              <a:rPr lang="bg"/>
              <a:t>обикновено</a:t>
            </a:r>
            <a:r>
              <a:rPr lang="bg"/>
              <a:t> в София).</a:t>
            </a:r>
            <a:endParaRPr/>
          </a:p>
          <a:p>
            <a:pPr indent="-311150" lvl="0" marL="457200" rtl="0" algn="l">
              <a:spcBef>
                <a:spcPts val="0"/>
              </a:spcBef>
              <a:spcAft>
                <a:spcPts val="0"/>
              </a:spcAft>
              <a:buSzPts val="1300"/>
              <a:buChar char="●"/>
            </a:pPr>
            <a:r>
              <a:rPr lang="bg"/>
              <a:t>Всеки с интереси в Java може да бъде член на BGJUG.</a:t>
            </a:r>
            <a:endParaRPr/>
          </a:p>
          <a:p>
            <a:pPr indent="-311150" lvl="0" marL="457200" rtl="0" algn="l">
              <a:spcBef>
                <a:spcPts val="0"/>
              </a:spcBef>
              <a:spcAft>
                <a:spcPts val="0"/>
              </a:spcAft>
              <a:buSzPts val="1300"/>
              <a:buChar char="●"/>
            </a:pPr>
            <a:r>
              <a:rPr lang="bg"/>
              <a:t>Adopt-a-JSR hackatons</a:t>
            </a:r>
            <a:endParaRPr/>
          </a:p>
          <a:p>
            <a:pPr indent="-311150" lvl="0" marL="457200" rtl="0" algn="l">
              <a:spcBef>
                <a:spcPts val="0"/>
              </a:spcBef>
              <a:spcAft>
                <a:spcPts val="0"/>
              </a:spcAft>
              <a:buSzPts val="1300"/>
              <a:buChar char="●"/>
            </a:pPr>
            <a:r>
              <a:rPr lang="bg"/>
              <a:t>Организира две конференции:</a:t>
            </a:r>
            <a:endParaRPr/>
          </a:p>
          <a:p>
            <a:pPr indent="-298450" lvl="1" marL="914400" rtl="0" algn="l">
              <a:spcBef>
                <a:spcPts val="0"/>
              </a:spcBef>
              <a:spcAft>
                <a:spcPts val="0"/>
              </a:spcAft>
              <a:buSzPts val="1100"/>
              <a:buChar char="○"/>
            </a:pPr>
            <a:r>
              <a:rPr lang="bg"/>
              <a:t>JPrime: </a:t>
            </a:r>
            <a:r>
              <a:rPr lang="bg" u="sng">
                <a:solidFill>
                  <a:schemeClr val="hlink"/>
                </a:solidFill>
                <a:hlinkClick r:id="rId4"/>
              </a:rPr>
              <a:t>https://jprime.io/</a:t>
            </a:r>
            <a:r>
              <a:rPr lang="bg"/>
              <a:t> </a:t>
            </a:r>
            <a:endParaRPr/>
          </a:p>
          <a:p>
            <a:pPr indent="-298450" lvl="1" marL="914400" rtl="0" algn="l">
              <a:spcBef>
                <a:spcPts val="0"/>
              </a:spcBef>
              <a:spcAft>
                <a:spcPts val="0"/>
              </a:spcAft>
              <a:buSzPts val="1100"/>
              <a:buChar char="○"/>
            </a:pPr>
            <a:r>
              <a:rPr lang="bg"/>
              <a:t>JProfessionals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Още Java</a:t>
            </a:r>
            <a:endParaRPr/>
          </a:p>
        </p:txBody>
      </p:sp>
      <p:sp>
        <p:nvSpPr>
          <p:cNvPr id="299" name="Google Shape;299;p34"/>
          <p:cNvSpPr txBox="1"/>
          <p:nvPr>
            <p:ph idx="1" type="body"/>
          </p:nvPr>
        </p:nvSpPr>
        <p:spPr>
          <a:xfrm>
            <a:off x="721225" y="2781725"/>
            <a:ext cx="27720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u="sng">
                <a:solidFill>
                  <a:schemeClr val="hlink"/>
                </a:solidFill>
                <a:hlinkClick r:id="rId3"/>
              </a:rPr>
              <a:t>https://java.beer</a:t>
            </a:r>
            <a:r>
              <a:rPr lang="bg"/>
              <a:t> </a:t>
            </a:r>
            <a:endParaRPr/>
          </a:p>
          <a:p>
            <a:pPr indent="0" lvl="0" marL="0" rtl="0" algn="l">
              <a:spcBef>
                <a:spcPts val="1600"/>
              </a:spcBef>
              <a:spcAft>
                <a:spcPts val="1600"/>
              </a:spcAft>
              <a:buNone/>
            </a:pPr>
            <a:r>
              <a:t/>
            </a:r>
            <a:endParaRPr/>
          </a:p>
        </p:txBody>
      </p:sp>
      <p:pic>
        <p:nvPicPr>
          <p:cNvPr id="300" name="Google Shape;300;p34"/>
          <p:cNvPicPr preferRelativeResize="0"/>
          <p:nvPr/>
        </p:nvPicPr>
        <p:blipFill>
          <a:blip r:embed="rId4">
            <a:alphaModFix/>
          </a:blip>
          <a:stretch>
            <a:fillRect/>
          </a:stretch>
        </p:blipFill>
        <p:spPr>
          <a:xfrm>
            <a:off x="3022350" y="902050"/>
            <a:ext cx="3683650" cy="2601575"/>
          </a:xfrm>
          <a:prstGeom prst="rect">
            <a:avLst/>
          </a:prstGeom>
          <a:noFill/>
          <a:ln>
            <a:noFill/>
          </a:ln>
        </p:spPr>
      </p:pic>
      <p:pic>
        <p:nvPicPr>
          <p:cNvPr id="301" name="Google Shape;301;p34"/>
          <p:cNvPicPr preferRelativeResize="0"/>
          <p:nvPr/>
        </p:nvPicPr>
        <p:blipFill>
          <a:blip r:embed="rId5">
            <a:alphaModFix/>
          </a:blip>
          <a:stretch>
            <a:fillRect/>
          </a:stretch>
        </p:blipFill>
        <p:spPr>
          <a:xfrm>
            <a:off x="5997275" y="2731650"/>
            <a:ext cx="3072174" cy="2323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Конференции</a:t>
            </a:r>
            <a:endParaRPr/>
          </a:p>
        </p:txBody>
      </p:sp>
      <p:sp>
        <p:nvSpPr>
          <p:cNvPr id="307" name="Google Shape;307;p35"/>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8" name="Google Shape;308;p35"/>
          <p:cNvPicPr preferRelativeResize="0"/>
          <p:nvPr/>
        </p:nvPicPr>
        <p:blipFill>
          <a:blip r:embed="rId3">
            <a:alphaModFix/>
          </a:blip>
          <a:stretch>
            <a:fillRect/>
          </a:stretch>
        </p:blipFill>
        <p:spPr>
          <a:xfrm>
            <a:off x="248600" y="2207313"/>
            <a:ext cx="5029200" cy="2809875"/>
          </a:xfrm>
          <a:prstGeom prst="rect">
            <a:avLst/>
          </a:prstGeom>
          <a:noFill/>
          <a:ln>
            <a:noFill/>
          </a:ln>
        </p:spPr>
      </p:pic>
      <p:pic>
        <p:nvPicPr>
          <p:cNvPr id="309" name="Google Shape;309;p35"/>
          <p:cNvPicPr preferRelativeResize="0"/>
          <p:nvPr/>
        </p:nvPicPr>
        <p:blipFill>
          <a:blip r:embed="rId4">
            <a:alphaModFix/>
          </a:blip>
          <a:stretch>
            <a:fillRect/>
          </a:stretch>
        </p:blipFill>
        <p:spPr>
          <a:xfrm>
            <a:off x="5430200" y="648225"/>
            <a:ext cx="3561400" cy="2380029"/>
          </a:xfrm>
          <a:prstGeom prst="rect">
            <a:avLst/>
          </a:prstGeom>
          <a:noFill/>
          <a:ln>
            <a:noFill/>
          </a:ln>
        </p:spPr>
      </p:pic>
      <p:pic>
        <p:nvPicPr>
          <p:cNvPr id="310" name="Google Shape;310;p35"/>
          <p:cNvPicPr preferRelativeResize="0"/>
          <p:nvPr/>
        </p:nvPicPr>
        <p:blipFill>
          <a:blip r:embed="rId5">
            <a:alphaModFix/>
          </a:blip>
          <a:stretch>
            <a:fillRect/>
          </a:stretch>
        </p:blipFill>
        <p:spPr>
          <a:xfrm>
            <a:off x="5430200" y="3180654"/>
            <a:ext cx="2715669" cy="18104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4"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1426837" y="0"/>
            <a:ext cx="7717166" cy="5143501"/>
          </a:xfrm>
          <a:prstGeom prst="rect">
            <a:avLst/>
          </a:prstGeom>
          <a:noFill/>
          <a:ln>
            <a:noFill/>
          </a:ln>
        </p:spPr>
      </p:pic>
      <p:sp>
        <p:nvSpPr>
          <p:cNvPr id="116" name="Google Shape;116;p18"/>
          <p:cNvSpPr/>
          <p:nvPr/>
        </p:nvSpPr>
        <p:spPr>
          <a:xfrm>
            <a:off x="118400" y="4284925"/>
            <a:ext cx="4026000" cy="808500"/>
          </a:xfrm>
          <a:prstGeom prst="wedgeRectCallout">
            <a:avLst>
              <a:gd fmla="val 67463" name="adj1"/>
              <a:gd fmla="val -45383" name="adj2"/>
            </a:avLst>
          </a:prstGeom>
          <a:solidFill>
            <a:srgbClr val="FFFFFF"/>
          </a:solidFill>
          <a:ln cap="flat" cmpd="sng" w="9525">
            <a:solidFill>
              <a:schemeClr val="dk2"/>
            </a:solidFill>
            <a:prstDash val="solid"/>
            <a:round/>
            <a:headEnd len="sm" w="sm" type="none"/>
            <a:tailEnd len="sm" w="sm" type="none"/>
          </a:ln>
          <a:effectLst>
            <a:outerShdw blurRad="11430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118400" y="2484550"/>
            <a:ext cx="4026000" cy="1631400"/>
          </a:xfrm>
          <a:prstGeom prst="wedgeRectCallout">
            <a:avLst>
              <a:gd fmla="val 67647" name="adj1"/>
              <a:gd fmla="val -22200" name="adj2"/>
            </a:avLst>
          </a:prstGeom>
          <a:solidFill>
            <a:srgbClr val="FFFFFF"/>
          </a:solidFill>
          <a:ln cap="flat" cmpd="sng" w="9525">
            <a:solidFill>
              <a:schemeClr val="dk2"/>
            </a:solidFill>
            <a:prstDash val="solid"/>
            <a:round/>
            <a:headEnd len="sm" w="sm" type="none"/>
            <a:tailEnd len="sm" w="sm" type="none"/>
          </a:ln>
          <a:effectLst>
            <a:outerShdw blurRad="11430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18400" y="880675"/>
            <a:ext cx="4026000" cy="1443000"/>
          </a:xfrm>
          <a:prstGeom prst="wedgeRectCallout">
            <a:avLst>
              <a:gd fmla="val 67463" name="adj1"/>
              <a:gd fmla="val -45383" name="adj2"/>
            </a:avLst>
          </a:prstGeom>
          <a:solidFill>
            <a:srgbClr val="FFFFFF"/>
          </a:solidFill>
          <a:ln cap="flat" cmpd="sng" w="9525">
            <a:solidFill>
              <a:schemeClr val="dk2"/>
            </a:solidFill>
            <a:prstDash val="solid"/>
            <a:round/>
            <a:headEnd len="sm" w="sm" type="none"/>
            <a:tailEnd len="sm" w="sm" type="none"/>
          </a:ln>
          <a:effectLst>
            <a:outerShdw blurRad="11430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ph type="title"/>
          </p:nvPr>
        </p:nvSpPr>
        <p:spPr>
          <a:xfrm>
            <a:off x="303975" y="310400"/>
            <a:ext cx="4300800" cy="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solidFill>
                  <a:srgbClr val="00234B"/>
                </a:solidFill>
              </a:rPr>
              <a:t>Кой съм аз?</a:t>
            </a:r>
            <a:endParaRPr>
              <a:solidFill>
                <a:srgbClr val="00234B"/>
              </a:solidFill>
            </a:endParaRPr>
          </a:p>
        </p:txBody>
      </p:sp>
      <p:sp>
        <p:nvSpPr>
          <p:cNvPr id="120" name="Google Shape;120;p18"/>
          <p:cNvSpPr txBox="1"/>
          <p:nvPr>
            <p:ph idx="1" type="subTitle"/>
          </p:nvPr>
        </p:nvSpPr>
        <p:spPr>
          <a:xfrm>
            <a:off x="1147100" y="910300"/>
            <a:ext cx="3354000" cy="13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solidFill>
                  <a:srgbClr val="00234B"/>
                </a:solidFill>
              </a:rPr>
              <a:t>доц</a:t>
            </a:r>
            <a:r>
              <a:rPr lang="bg">
                <a:solidFill>
                  <a:srgbClr val="00234B"/>
                </a:solidFill>
              </a:rPr>
              <a:t>. д-р Емил Дойчев</a:t>
            </a:r>
            <a:endParaRPr>
              <a:solidFill>
                <a:srgbClr val="00234B"/>
              </a:solidFill>
            </a:endParaRPr>
          </a:p>
          <a:p>
            <a:pPr indent="0" lvl="0" marL="0" rtl="0" algn="l">
              <a:spcBef>
                <a:spcPts val="0"/>
              </a:spcBef>
              <a:spcAft>
                <a:spcPts val="0"/>
              </a:spcAft>
              <a:buNone/>
            </a:pPr>
            <a:r>
              <a:rPr lang="bg">
                <a:solidFill>
                  <a:srgbClr val="00234B"/>
                </a:solidFill>
              </a:rPr>
              <a:t>Катедра “Компютърни системи”</a:t>
            </a:r>
            <a:endParaRPr>
              <a:solidFill>
                <a:srgbClr val="00234B"/>
              </a:solidFill>
            </a:endParaRPr>
          </a:p>
          <a:p>
            <a:pPr indent="0" lvl="0" marL="0" rtl="0" algn="l">
              <a:spcBef>
                <a:spcPts val="0"/>
              </a:spcBef>
              <a:spcAft>
                <a:spcPts val="0"/>
              </a:spcAft>
              <a:buNone/>
            </a:pPr>
            <a:r>
              <a:t/>
            </a:r>
            <a:endParaRPr sz="600">
              <a:solidFill>
                <a:srgbClr val="00234B"/>
              </a:solidFill>
            </a:endParaRPr>
          </a:p>
          <a:p>
            <a:pPr indent="0" lvl="0" marL="0" rtl="0" algn="l">
              <a:spcBef>
                <a:spcPts val="0"/>
              </a:spcBef>
              <a:spcAft>
                <a:spcPts val="0"/>
              </a:spcAft>
              <a:buNone/>
            </a:pPr>
            <a:r>
              <a:rPr lang="bg">
                <a:solidFill>
                  <a:srgbClr val="00234B"/>
                </a:solidFill>
              </a:rPr>
              <a:t>       e.doychev@uni-plovdiv.bg </a:t>
            </a:r>
            <a:endParaRPr>
              <a:solidFill>
                <a:srgbClr val="00234B"/>
              </a:solidFill>
            </a:endParaRPr>
          </a:p>
          <a:p>
            <a:pPr indent="0" lvl="0" marL="0" rtl="0" algn="l">
              <a:spcBef>
                <a:spcPts val="0"/>
              </a:spcBef>
              <a:spcAft>
                <a:spcPts val="0"/>
              </a:spcAft>
              <a:buNone/>
            </a:pPr>
            <a:r>
              <a:rPr lang="bg" sz="800">
                <a:solidFill>
                  <a:srgbClr val="00234B"/>
                </a:solidFill>
              </a:rPr>
              <a:t>       </a:t>
            </a:r>
            <a:endParaRPr sz="800">
              <a:solidFill>
                <a:srgbClr val="00234B"/>
              </a:solidFill>
            </a:endParaRPr>
          </a:p>
          <a:p>
            <a:pPr indent="0" lvl="0" marL="0" rtl="0" algn="l">
              <a:spcBef>
                <a:spcPts val="0"/>
              </a:spcBef>
              <a:spcAft>
                <a:spcPts val="0"/>
              </a:spcAft>
              <a:buNone/>
            </a:pPr>
            <a:r>
              <a:rPr lang="bg">
                <a:solidFill>
                  <a:srgbClr val="00234B"/>
                </a:solidFill>
              </a:rPr>
              <a:t>       </a:t>
            </a:r>
            <a:endParaRPr>
              <a:solidFill>
                <a:srgbClr val="00234B"/>
              </a:solidFill>
            </a:endParaRPr>
          </a:p>
        </p:txBody>
      </p:sp>
      <p:pic>
        <p:nvPicPr>
          <p:cNvPr id="121" name="Google Shape;121;p18"/>
          <p:cNvPicPr preferRelativeResize="0"/>
          <p:nvPr/>
        </p:nvPicPr>
        <p:blipFill>
          <a:blip r:embed="rId4">
            <a:alphaModFix/>
          </a:blip>
          <a:stretch>
            <a:fillRect/>
          </a:stretch>
        </p:blipFill>
        <p:spPr>
          <a:xfrm>
            <a:off x="1246973" y="1636099"/>
            <a:ext cx="204075" cy="204060"/>
          </a:xfrm>
          <a:prstGeom prst="rect">
            <a:avLst/>
          </a:prstGeom>
          <a:noFill/>
          <a:ln>
            <a:noFill/>
          </a:ln>
        </p:spPr>
      </p:pic>
      <p:pic>
        <p:nvPicPr>
          <p:cNvPr id="122" name="Google Shape;122;p18"/>
          <p:cNvPicPr preferRelativeResize="0"/>
          <p:nvPr/>
        </p:nvPicPr>
        <p:blipFill rotWithShape="1">
          <a:blip r:embed="rId5">
            <a:alphaModFix/>
          </a:blip>
          <a:srcRect b="0" l="0" r="64537" t="0"/>
          <a:stretch/>
        </p:blipFill>
        <p:spPr>
          <a:xfrm>
            <a:off x="200350" y="986488"/>
            <a:ext cx="898500" cy="923925"/>
          </a:xfrm>
          <a:prstGeom prst="rect">
            <a:avLst/>
          </a:prstGeom>
          <a:noFill/>
          <a:ln>
            <a:noFill/>
          </a:ln>
        </p:spPr>
      </p:pic>
      <p:sp>
        <p:nvSpPr>
          <p:cNvPr id="123" name="Google Shape;123;p18"/>
          <p:cNvSpPr txBox="1"/>
          <p:nvPr>
            <p:ph idx="1" type="subTitle"/>
          </p:nvPr>
        </p:nvSpPr>
        <p:spPr>
          <a:xfrm>
            <a:off x="200350" y="3261100"/>
            <a:ext cx="3855300" cy="8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solidFill>
                  <a:srgbClr val="00234B"/>
                </a:solidFill>
              </a:rPr>
              <a:t>Java Technology Line</a:t>
            </a:r>
            <a:r>
              <a:rPr lang="bg">
                <a:solidFill>
                  <a:srgbClr val="00234B"/>
                </a:solidFill>
              </a:rPr>
              <a:t> Manager</a:t>
            </a:r>
            <a:endParaRPr>
              <a:solidFill>
                <a:srgbClr val="00234B"/>
              </a:solidFill>
            </a:endParaRPr>
          </a:p>
          <a:p>
            <a:pPr indent="0" lvl="0" marL="0" rtl="0" algn="l">
              <a:spcBef>
                <a:spcPts val="0"/>
              </a:spcBef>
              <a:spcAft>
                <a:spcPts val="0"/>
              </a:spcAft>
              <a:buNone/>
            </a:pPr>
            <a:r>
              <a:t/>
            </a:r>
            <a:endParaRPr sz="600">
              <a:solidFill>
                <a:srgbClr val="00234B"/>
              </a:solidFill>
            </a:endParaRPr>
          </a:p>
          <a:p>
            <a:pPr indent="0" lvl="0" marL="0" rtl="0" algn="l">
              <a:spcBef>
                <a:spcPts val="0"/>
              </a:spcBef>
              <a:spcAft>
                <a:spcPts val="0"/>
              </a:spcAft>
              <a:buNone/>
            </a:pPr>
            <a:r>
              <a:rPr lang="bg">
                <a:solidFill>
                  <a:srgbClr val="00234B"/>
                </a:solidFill>
              </a:rPr>
              <a:t>       </a:t>
            </a:r>
            <a:r>
              <a:rPr lang="bg" u="sng">
                <a:solidFill>
                  <a:schemeClr val="hlink"/>
                </a:solidFill>
                <a:hlinkClick r:id="rId6"/>
              </a:rPr>
              <a:t>https://techplana.com/</a:t>
            </a:r>
            <a:r>
              <a:rPr lang="bg">
                <a:solidFill>
                  <a:srgbClr val="00234B"/>
                </a:solidFill>
              </a:rPr>
              <a:t> </a:t>
            </a:r>
            <a:endParaRPr>
              <a:solidFill>
                <a:srgbClr val="00234B"/>
              </a:solidFill>
            </a:endParaRPr>
          </a:p>
          <a:p>
            <a:pPr indent="0" lvl="0" marL="0" rtl="0" algn="l">
              <a:spcBef>
                <a:spcPts val="0"/>
              </a:spcBef>
              <a:spcAft>
                <a:spcPts val="0"/>
              </a:spcAft>
              <a:buNone/>
            </a:pPr>
            <a:r>
              <a:t/>
            </a:r>
            <a:endParaRPr sz="600">
              <a:solidFill>
                <a:srgbClr val="00234B"/>
              </a:solidFill>
            </a:endParaRPr>
          </a:p>
          <a:p>
            <a:pPr indent="0" lvl="0" marL="0" rtl="0" algn="l">
              <a:spcBef>
                <a:spcPts val="0"/>
              </a:spcBef>
              <a:spcAft>
                <a:spcPts val="0"/>
              </a:spcAft>
              <a:buNone/>
            </a:pPr>
            <a:r>
              <a:t/>
            </a:r>
            <a:endParaRPr>
              <a:solidFill>
                <a:srgbClr val="00234B"/>
              </a:solidFill>
            </a:endParaRPr>
          </a:p>
        </p:txBody>
      </p:sp>
      <p:pic>
        <p:nvPicPr>
          <p:cNvPr id="124" name="Google Shape;124;p18"/>
          <p:cNvPicPr preferRelativeResize="0"/>
          <p:nvPr/>
        </p:nvPicPr>
        <p:blipFill>
          <a:blip r:embed="rId7">
            <a:alphaModFix/>
          </a:blip>
          <a:stretch>
            <a:fillRect/>
          </a:stretch>
        </p:blipFill>
        <p:spPr>
          <a:xfrm>
            <a:off x="200350" y="4350700"/>
            <a:ext cx="1335400" cy="395425"/>
          </a:xfrm>
          <a:prstGeom prst="rect">
            <a:avLst/>
          </a:prstGeom>
          <a:noFill/>
          <a:ln>
            <a:noFill/>
          </a:ln>
        </p:spPr>
      </p:pic>
      <p:pic>
        <p:nvPicPr>
          <p:cNvPr id="125" name="Google Shape;125;p18"/>
          <p:cNvPicPr preferRelativeResize="0"/>
          <p:nvPr/>
        </p:nvPicPr>
        <p:blipFill>
          <a:blip r:embed="rId8">
            <a:alphaModFix/>
          </a:blip>
          <a:stretch>
            <a:fillRect/>
          </a:stretch>
        </p:blipFill>
        <p:spPr>
          <a:xfrm>
            <a:off x="1582996" y="4676425"/>
            <a:ext cx="1014924" cy="395425"/>
          </a:xfrm>
          <a:prstGeom prst="rect">
            <a:avLst/>
          </a:prstGeom>
          <a:noFill/>
          <a:ln>
            <a:noFill/>
          </a:ln>
        </p:spPr>
      </p:pic>
      <p:pic>
        <p:nvPicPr>
          <p:cNvPr id="126" name="Google Shape;126;p18"/>
          <p:cNvPicPr preferRelativeResize="0"/>
          <p:nvPr/>
        </p:nvPicPr>
        <p:blipFill>
          <a:blip r:embed="rId9">
            <a:alphaModFix/>
          </a:blip>
          <a:stretch>
            <a:fillRect/>
          </a:stretch>
        </p:blipFill>
        <p:spPr>
          <a:xfrm>
            <a:off x="303975" y="3732326"/>
            <a:ext cx="228600" cy="228600"/>
          </a:xfrm>
          <a:prstGeom prst="rect">
            <a:avLst/>
          </a:prstGeom>
          <a:noFill/>
          <a:ln>
            <a:noFill/>
          </a:ln>
        </p:spPr>
      </p:pic>
      <p:sp>
        <p:nvSpPr>
          <p:cNvPr id="127" name="Google Shape;127;p18"/>
          <p:cNvSpPr/>
          <p:nvPr/>
        </p:nvSpPr>
        <p:spPr>
          <a:xfrm>
            <a:off x="6409025" y="3732325"/>
            <a:ext cx="2678508" cy="1339524"/>
          </a:xfrm>
          <a:prstGeom prst="irregularSeal2">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bg"/>
              <a:t>25 години опит с Java</a:t>
            </a:r>
            <a:endParaRPr/>
          </a:p>
        </p:txBody>
      </p:sp>
      <p:pic>
        <p:nvPicPr>
          <p:cNvPr id="128" name="Google Shape;128;p18"/>
          <p:cNvPicPr preferRelativeResize="0"/>
          <p:nvPr/>
        </p:nvPicPr>
        <p:blipFill>
          <a:blip r:embed="rId10">
            <a:alphaModFix/>
          </a:blip>
          <a:stretch>
            <a:fillRect/>
          </a:stretch>
        </p:blipFill>
        <p:spPr>
          <a:xfrm>
            <a:off x="303975" y="2571750"/>
            <a:ext cx="3532825" cy="591325"/>
          </a:xfrm>
          <a:prstGeom prst="rect">
            <a:avLst/>
          </a:prstGeom>
          <a:noFill/>
          <a:ln>
            <a:noFill/>
          </a:ln>
        </p:spPr>
      </p:pic>
      <p:pic>
        <p:nvPicPr>
          <p:cNvPr id="129" name="Google Shape;129;p18"/>
          <p:cNvPicPr preferRelativeResize="0"/>
          <p:nvPr/>
        </p:nvPicPr>
        <p:blipFill>
          <a:blip r:embed="rId11">
            <a:alphaModFix/>
          </a:blip>
          <a:stretch>
            <a:fillRect/>
          </a:stretch>
        </p:blipFill>
        <p:spPr>
          <a:xfrm>
            <a:off x="2316650" y="4365425"/>
            <a:ext cx="1738901" cy="42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1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ppt_w</p:attrName>
                                        </p:attrNameLst>
                                      </p:cBhvr>
                                      <p:tavLst>
                                        <p:tav fmla="" tm="0">
                                          <p:val>
                                            <p:strVal val="0"/>
                                          </p:val>
                                        </p:tav>
                                        <p:tav fmla="" tm="100000">
                                          <p:val>
                                            <p:strVal val="#ppt_w"/>
                                          </p:val>
                                        </p:tav>
                                      </p:tavLst>
                                    </p:anim>
                                    <p:anim calcmode="lin" valueType="num">
                                      <p:cBhvr additive="base">
                                        <p:cTn dur="1000"/>
                                        <p:tgtEl>
                                          <p:spTgt spid="1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6"/>
          <p:cNvPicPr preferRelativeResize="0"/>
          <p:nvPr/>
        </p:nvPicPr>
        <p:blipFill>
          <a:blip r:embed="rId3">
            <a:alphaModFix/>
          </a:blip>
          <a:stretch>
            <a:fillRect/>
          </a:stretch>
        </p:blipFill>
        <p:spPr>
          <a:xfrm>
            <a:off x="730000" y="1318650"/>
            <a:ext cx="1737276" cy="642550"/>
          </a:xfrm>
          <a:prstGeom prst="rect">
            <a:avLst/>
          </a:prstGeom>
          <a:noFill/>
          <a:ln>
            <a:noFill/>
          </a:ln>
        </p:spPr>
      </p:pic>
      <p:pic>
        <p:nvPicPr>
          <p:cNvPr id="316" name="Google Shape;316;p36"/>
          <p:cNvPicPr preferRelativeResize="0"/>
          <p:nvPr/>
        </p:nvPicPr>
        <p:blipFill rotWithShape="1">
          <a:blip r:embed="rId4">
            <a:alphaModFix/>
          </a:blip>
          <a:srcRect b="27517" l="0" r="0" t="21513"/>
          <a:stretch/>
        </p:blipFill>
        <p:spPr>
          <a:xfrm>
            <a:off x="698113" y="2190600"/>
            <a:ext cx="1801050" cy="545500"/>
          </a:xfrm>
          <a:prstGeom prst="rect">
            <a:avLst/>
          </a:prstGeom>
          <a:noFill/>
          <a:ln>
            <a:noFill/>
          </a:ln>
        </p:spPr>
      </p:pic>
      <p:pic>
        <p:nvPicPr>
          <p:cNvPr id="317" name="Google Shape;317;p36"/>
          <p:cNvPicPr preferRelativeResize="0"/>
          <p:nvPr/>
        </p:nvPicPr>
        <p:blipFill>
          <a:blip r:embed="rId5">
            <a:alphaModFix/>
          </a:blip>
          <a:stretch>
            <a:fillRect/>
          </a:stretch>
        </p:blipFill>
        <p:spPr>
          <a:xfrm>
            <a:off x="2651563" y="917675"/>
            <a:ext cx="6340037" cy="386998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Devoxx</a:t>
            </a:r>
            <a:endParaRPr/>
          </a:p>
        </p:txBody>
      </p:sp>
      <p:pic>
        <p:nvPicPr>
          <p:cNvPr id="323" name="Google Shape;323;p37"/>
          <p:cNvPicPr preferRelativeResize="0"/>
          <p:nvPr/>
        </p:nvPicPr>
        <p:blipFill>
          <a:blip r:embed="rId3">
            <a:alphaModFix/>
          </a:blip>
          <a:stretch>
            <a:fillRect/>
          </a:stretch>
        </p:blipFill>
        <p:spPr>
          <a:xfrm>
            <a:off x="3951900" y="629625"/>
            <a:ext cx="4808300" cy="4480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JPrime</a:t>
            </a:r>
            <a:endParaRPr/>
          </a:p>
        </p:txBody>
      </p:sp>
      <p:sp>
        <p:nvSpPr>
          <p:cNvPr id="329" name="Google Shape;329;p38"/>
          <p:cNvSpPr txBox="1"/>
          <p:nvPr>
            <p:ph idx="1" type="body"/>
          </p:nvPr>
        </p:nvSpPr>
        <p:spPr>
          <a:xfrm>
            <a:off x="5658375" y="3534850"/>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sz="1100" u="sng">
                <a:solidFill>
                  <a:schemeClr val="hlink"/>
                </a:solidFill>
                <a:latin typeface="Arial"/>
                <a:ea typeface="Arial"/>
                <a:cs typeface="Arial"/>
                <a:sym typeface="Arial"/>
                <a:hlinkClick r:id="rId3"/>
              </a:rPr>
              <a:t>https://jprime.io/</a:t>
            </a:r>
            <a:endParaRPr/>
          </a:p>
        </p:txBody>
      </p:sp>
      <p:pic>
        <p:nvPicPr>
          <p:cNvPr id="330" name="Google Shape;330;p38"/>
          <p:cNvPicPr preferRelativeResize="0"/>
          <p:nvPr/>
        </p:nvPicPr>
        <p:blipFill>
          <a:blip r:embed="rId4">
            <a:alphaModFix/>
          </a:blip>
          <a:stretch>
            <a:fillRect/>
          </a:stretch>
        </p:blipFill>
        <p:spPr>
          <a:xfrm>
            <a:off x="811425" y="1318650"/>
            <a:ext cx="1733606" cy="1013850"/>
          </a:xfrm>
          <a:prstGeom prst="rect">
            <a:avLst/>
          </a:prstGeom>
          <a:noFill/>
          <a:ln>
            <a:noFill/>
          </a:ln>
        </p:spPr>
      </p:pic>
      <p:pic>
        <p:nvPicPr>
          <p:cNvPr id="331" name="Google Shape;331;p38"/>
          <p:cNvPicPr preferRelativeResize="0"/>
          <p:nvPr/>
        </p:nvPicPr>
        <p:blipFill>
          <a:blip r:embed="rId5">
            <a:alphaModFix/>
          </a:blip>
          <a:stretch>
            <a:fillRect/>
          </a:stretch>
        </p:blipFill>
        <p:spPr>
          <a:xfrm>
            <a:off x="2829750" y="568850"/>
            <a:ext cx="6129526" cy="2966001"/>
          </a:xfrm>
          <a:prstGeom prst="rect">
            <a:avLst/>
          </a:prstGeom>
          <a:noFill/>
          <a:ln>
            <a:noFill/>
          </a:ln>
          <a:effectLst>
            <a:outerShdw blurRad="57150" rotWithShape="0" algn="bl" dir="5400000" dist="19050">
              <a:srgbClr val="000000">
                <a:alpha val="50000"/>
              </a:srgbClr>
            </a:outerShdw>
          </a:effectLst>
        </p:spPr>
      </p:pic>
      <p:pic>
        <p:nvPicPr>
          <p:cNvPr id="332" name="Google Shape;332;p38"/>
          <p:cNvPicPr preferRelativeResize="0"/>
          <p:nvPr/>
        </p:nvPicPr>
        <p:blipFill>
          <a:blip r:embed="rId6">
            <a:alphaModFix/>
          </a:blip>
          <a:stretch>
            <a:fillRect/>
          </a:stretch>
        </p:blipFill>
        <p:spPr>
          <a:xfrm>
            <a:off x="-4" y="2547750"/>
            <a:ext cx="3664026" cy="2595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Java2Days</a:t>
            </a:r>
            <a:endParaRPr/>
          </a:p>
        </p:txBody>
      </p:sp>
      <p:sp>
        <p:nvSpPr>
          <p:cNvPr id="338" name="Google Shape;338;p3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sz="1100" u="sng">
                <a:solidFill>
                  <a:schemeClr val="hlink"/>
                </a:solidFill>
                <a:latin typeface="Arial"/>
                <a:ea typeface="Arial"/>
                <a:cs typeface="Arial"/>
                <a:sym typeface="Arial"/>
                <a:hlinkClick r:id="rId3"/>
              </a:rPr>
              <a:t>https://java2days.com/</a:t>
            </a:r>
            <a:endParaRPr/>
          </a:p>
          <a:p>
            <a:pPr indent="0" lvl="0" marL="0" rtl="0" algn="l">
              <a:spcBef>
                <a:spcPts val="1600"/>
              </a:spcBef>
              <a:spcAft>
                <a:spcPts val="1600"/>
              </a:spcAft>
              <a:buNone/>
            </a:pPr>
            <a:r>
              <a:rPr lang="bg"/>
              <a:t>Безплатна за студенти!</a:t>
            </a:r>
            <a:endParaRPr/>
          </a:p>
        </p:txBody>
      </p:sp>
      <p:pic>
        <p:nvPicPr>
          <p:cNvPr id="339" name="Google Shape;339;p39"/>
          <p:cNvPicPr preferRelativeResize="0"/>
          <p:nvPr/>
        </p:nvPicPr>
        <p:blipFill>
          <a:blip r:embed="rId4">
            <a:alphaModFix/>
          </a:blip>
          <a:stretch>
            <a:fillRect/>
          </a:stretch>
        </p:blipFill>
        <p:spPr>
          <a:xfrm>
            <a:off x="2621272" y="1318650"/>
            <a:ext cx="6522725" cy="307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idx="2" type="body"/>
          </p:nvPr>
        </p:nvSpPr>
        <p:spPr>
          <a:xfrm>
            <a:off x="556150" y="2571750"/>
            <a:ext cx="3374400" cy="25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Безплатна мини Java конференция в България</a:t>
            </a:r>
            <a:endParaRPr/>
          </a:p>
          <a:p>
            <a:pPr indent="0" lvl="0" marL="0" rtl="0" algn="l">
              <a:spcBef>
                <a:spcPts val="1600"/>
              </a:spcBef>
              <a:spcAft>
                <a:spcPts val="0"/>
              </a:spcAft>
              <a:buNone/>
            </a:pPr>
            <a:r>
              <a:rPr lang="bg"/>
              <a:t>Провежда се няколко пъти годишно</a:t>
            </a:r>
            <a:endParaRPr/>
          </a:p>
          <a:p>
            <a:pPr indent="0" lvl="0" marL="0" rtl="0" algn="l">
              <a:spcBef>
                <a:spcPts val="1600"/>
              </a:spcBef>
              <a:spcAft>
                <a:spcPts val="0"/>
              </a:spcAft>
              <a:buNone/>
            </a:pPr>
            <a:r>
              <a:rPr lang="bg"/>
              <a:t>Организира се от BGJUG</a:t>
            </a:r>
            <a:endParaRPr/>
          </a:p>
          <a:p>
            <a:pPr indent="0" lvl="0" marL="0" rtl="0" algn="l">
              <a:spcBef>
                <a:spcPts val="1600"/>
              </a:spcBef>
              <a:spcAft>
                <a:spcPts val="0"/>
              </a:spcAft>
              <a:buNone/>
            </a:pPr>
            <a:r>
              <a:rPr lang="bg"/>
              <a:t>Информация: </a:t>
            </a:r>
            <a:r>
              <a:rPr lang="bg" u="sng">
                <a:solidFill>
                  <a:schemeClr val="hlink"/>
                </a:solidFill>
                <a:hlinkClick r:id="rId3"/>
              </a:rPr>
              <a:t>https://jug.bg/jprofessionals/</a:t>
            </a:r>
            <a:r>
              <a:rPr lang="bg"/>
              <a:t>  </a:t>
            </a:r>
            <a:endParaRPr/>
          </a:p>
          <a:p>
            <a:pPr indent="0" lvl="0" marL="0" rtl="0" algn="l">
              <a:spcBef>
                <a:spcPts val="1600"/>
              </a:spcBef>
              <a:spcAft>
                <a:spcPts val="1600"/>
              </a:spcAft>
              <a:buNone/>
            </a:pPr>
            <a:r>
              <a:t/>
            </a:r>
            <a:endParaRPr/>
          </a:p>
        </p:txBody>
      </p:sp>
      <p:pic>
        <p:nvPicPr>
          <p:cNvPr id="345" name="Google Shape;345;p40"/>
          <p:cNvPicPr preferRelativeResize="0"/>
          <p:nvPr/>
        </p:nvPicPr>
        <p:blipFill>
          <a:blip r:embed="rId4">
            <a:alphaModFix/>
          </a:blip>
          <a:stretch>
            <a:fillRect/>
          </a:stretch>
        </p:blipFill>
        <p:spPr>
          <a:xfrm>
            <a:off x="209925" y="1285964"/>
            <a:ext cx="4339826" cy="1285775"/>
          </a:xfrm>
          <a:prstGeom prst="rect">
            <a:avLst/>
          </a:prstGeom>
          <a:noFill/>
          <a:ln>
            <a:noFill/>
          </a:ln>
        </p:spPr>
      </p:pic>
      <p:pic>
        <p:nvPicPr>
          <p:cNvPr id="346" name="Google Shape;346;p40"/>
          <p:cNvPicPr preferRelativeResize="0"/>
          <p:nvPr/>
        </p:nvPicPr>
        <p:blipFill>
          <a:blip r:embed="rId5">
            <a:alphaModFix/>
          </a:blip>
          <a:stretch>
            <a:fillRect/>
          </a:stretch>
        </p:blipFill>
        <p:spPr>
          <a:xfrm>
            <a:off x="4808201" y="152400"/>
            <a:ext cx="3910207"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1"/>
          <p:cNvPicPr preferRelativeResize="0"/>
          <p:nvPr/>
        </p:nvPicPr>
        <p:blipFill>
          <a:blip r:embed="rId3">
            <a:alphaModFix/>
          </a:blip>
          <a:stretch>
            <a:fillRect/>
          </a:stretch>
        </p:blipFill>
        <p:spPr>
          <a:xfrm>
            <a:off x="1149888" y="152400"/>
            <a:ext cx="6844217" cy="48387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Java Roadmap</a:t>
            </a:r>
            <a:endParaRPr/>
          </a:p>
        </p:txBody>
      </p:sp>
      <p:sp>
        <p:nvSpPr>
          <p:cNvPr id="357" name="Google Shape;35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sz="1100" u="sng">
                <a:solidFill>
                  <a:schemeClr val="hlink"/>
                </a:solidFill>
                <a:latin typeface="Arial"/>
                <a:ea typeface="Arial"/>
                <a:cs typeface="Arial"/>
                <a:sym typeface="Arial"/>
                <a:hlinkClick r:id="rId3"/>
              </a:rPr>
              <a:t>https://javarevisited.blogspot.com/2019/10/the-java-developer-roadmap.html</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bg" sz="1100" u="sng">
                <a:solidFill>
                  <a:schemeClr val="hlink"/>
                </a:solidFill>
                <a:latin typeface="Arial"/>
                <a:ea typeface="Arial"/>
                <a:cs typeface="Arial"/>
                <a:sym typeface="Arial"/>
                <a:hlinkClick r:id="rId4"/>
              </a:rPr>
              <a:t>https://lh3.googleusercontent.com/-tV3X74JpF_o/Ydb0G6_H7bI/AAAAAAAAquw/-bTyLMj_uIIMza1yO8DMa-cihoqOwXGTQCNcBGAsYHQ/s9999/image.png</a:t>
            </a:r>
            <a:r>
              <a:rPr lang="bg" sz="1100">
                <a:latin typeface="Arial"/>
                <a:ea typeface="Arial"/>
                <a:cs typeface="Arial"/>
                <a:sym typeface="Arial"/>
              </a:rPr>
              <a:t> </a:t>
            </a:r>
            <a:endParaRPr sz="1100">
              <a:latin typeface="Arial"/>
              <a:ea typeface="Arial"/>
              <a:cs typeface="Arial"/>
              <a:sym typeface="Arial"/>
            </a:endParaRPr>
          </a:p>
          <a:p>
            <a:pPr indent="0" lvl="0" marL="0" rtl="0" algn="l">
              <a:spcBef>
                <a:spcPts val="1600"/>
              </a:spcBef>
              <a:spcAft>
                <a:spcPts val="1600"/>
              </a:spcAft>
              <a:buNone/>
            </a:pPr>
            <a:r>
              <a:t/>
            </a:r>
            <a:endParaRPr sz="11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Среди за разработка</a:t>
            </a:r>
            <a:endParaRPr/>
          </a:p>
        </p:txBody>
      </p:sp>
      <p:pic>
        <p:nvPicPr>
          <p:cNvPr id="363" name="Google Shape;363;p43"/>
          <p:cNvPicPr preferRelativeResize="0"/>
          <p:nvPr/>
        </p:nvPicPr>
        <p:blipFill>
          <a:blip r:embed="rId3">
            <a:alphaModFix/>
          </a:blip>
          <a:stretch>
            <a:fillRect/>
          </a:stretch>
        </p:blipFill>
        <p:spPr>
          <a:xfrm>
            <a:off x="729450" y="1932250"/>
            <a:ext cx="6779025"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Java и JavaScript</a:t>
            </a:r>
            <a:endParaRPr/>
          </a:p>
        </p:txBody>
      </p:sp>
      <p:pic>
        <p:nvPicPr>
          <p:cNvPr id="369" name="Google Shape;369;p44"/>
          <p:cNvPicPr preferRelativeResize="0"/>
          <p:nvPr/>
        </p:nvPicPr>
        <p:blipFill>
          <a:blip r:embed="rId3">
            <a:alphaModFix/>
          </a:blip>
          <a:stretch>
            <a:fillRect/>
          </a:stretch>
        </p:blipFill>
        <p:spPr>
          <a:xfrm>
            <a:off x="729450" y="1992350"/>
            <a:ext cx="2954756" cy="2984851"/>
          </a:xfrm>
          <a:prstGeom prst="rect">
            <a:avLst/>
          </a:prstGeom>
          <a:noFill/>
          <a:ln>
            <a:noFill/>
          </a:ln>
        </p:spPr>
      </p:pic>
      <p:pic>
        <p:nvPicPr>
          <p:cNvPr id="370" name="Google Shape;370;p44"/>
          <p:cNvPicPr preferRelativeResize="0"/>
          <p:nvPr/>
        </p:nvPicPr>
        <p:blipFill>
          <a:blip r:embed="rId4">
            <a:alphaModFix/>
          </a:blip>
          <a:stretch>
            <a:fillRect/>
          </a:stretch>
        </p:blipFill>
        <p:spPr>
          <a:xfrm>
            <a:off x="5470006" y="2034050"/>
            <a:ext cx="3024298" cy="2984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TIOBE Index</a:t>
            </a:r>
            <a:endParaRPr/>
          </a:p>
        </p:txBody>
      </p:sp>
      <p:sp>
        <p:nvSpPr>
          <p:cNvPr id="376" name="Google Shape;376;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sz="1100" u="sng">
                <a:solidFill>
                  <a:schemeClr val="hlink"/>
                </a:solidFill>
                <a:latin typeface="Arial"/>
                <a:ea typeface="Arial"/>
                <a:cs typeface="Arial"/>
                <a:sym typeface="Arial"/>
                <a:hlinkClick r:id="rId3"/>
              </a:rPr>
              <a:t>https://www.tiobe.com/tiobe-index/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Какво ще научите днес?</a:t>
            </a:r>
            <a:endParaRPr/>
          </a:p>
        </p:txBody>
      </p:sp>
      <p:sp>
        <p:nvSpPr>
          <p:cNvPr id="135" name="Google Shape;135;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bg"/>
              <a:t>Какво е Java?</a:t>
            </a:r>
            <a:endParaRPr/>
          </a:p>
          <a:p>
            <a:pPr indent="-311150" lvl="0" marL="457200" rtl="0" algn="l">
              <a:spcBef>
                <a:spcPts val="0"/>
              </a:spcBef>
              <a:spcAft>
                <a:spcPts val="0"/>
              </a:spcAft>
              <a:buSzPts val="1300"/>
              <a:buChar char="●"/>
            </a:pPr>
            <a:r>
              <a:rPr lang="bg"/>
              <a:t>Къде се използва?</a:t>
            </a:r>
            <a:endParaRPr/>
          </a:p>
          <a:p>
            <a:pPr indent="-311150" lvl="0" marL="457200" rtl="0" algn="l">
              <a:spcBef>
                <a:spcPts val="0"/>
              </a:spcBef>
              <a:spcAft>
                <a:spcPts val="0"/>
              </a:spcAft>
              <a:buSzPts val="1300"/>
              <a:buChar char="●"/>
            </a:pPr>
            <a:r>
              <a:rPr lang="bg"/>
              <a:t>Сравнение с други езици.</a:t>
            </a:r>
            <a:endParaRPr/>
          </a:p>
          <a:p>
            <a:pPr indent="-311150" lvl="0" marL="457200" rtl="0" algn="l">
              <a:spcBef>
                <a:spcPts val="0"/>
              </a:spcBef>
              <a:spcAft>
                <a:spcPts val="0"/>
              </a:spcAft>
              <a:buSzPts val="1300"/>
              <a:buChar char="●"/>
            </a:pPr>
            <a:r>
              <a:rPr lang="bg"/>
              <a:t>Защо Java?</a:t>
            </a:r>
            <a:endParaRPr/>
          </a:p>
          <a:p>
            <a:pPr indent="-311150" lvl="0" marL="457200" rtl="0" algn="l">
              <a:spcBef>
                <a:spcPts val="0"/>
              </a:spcBef>
              <a:spcAft>
                <a:spcPts val="0"/>
              </a:spcAft>
              <a:buSzPts val="1300"/>
              <a:buChar char="●"/>
            </a:pPr>
            <a:r>
              <a:rPr lang="bg"/>
              <a:t>Организация на обучението.</a:t>
            </a:r>
            <a:endParaRPr/>
          </a:p>
          <a:p>
            <a:pPr indent="-311150" lvl="0" marL="457200" rtl="0" algn="l">
              <a:spcBef>
                <a:spcPts val="0"/>
              </a:spcBef>
              <a:spcAft>
                <a:spcPts val="0"/>
              </a:spcAft>
              <a:buSzPts val="1300"/>
              <a:buChar char="●"/>
            </a:pPr>
            <a:r>
              <a:rPr lang="bg"/>
              <a:t>Оценяване.</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RedMonk Programming Language Rankings: 02.2022</a:t>
            </a:r>
            <a:endParaRPr/>
          </a:p>
        </p:txBody>
      </p:sp>
      <p:sp>
        <p:nvSpPr>
          <p:cNvPr id="382" name="Google Shape;382;p46"/>
          <p:cNvSpPr txBox="1"/>
          <p:nvPr>
            <p:ph idx="1" type="body"/>
          </p:nvPr>
        </p:nvSpPr>
        <p:spPr>
          <a:xfrm>
            <a:off x="721225" y="3374725"/>
            <a:ext cx="3300900" cy="10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sz="1100" u="sng">
                <a:solidFill>
                  <a:schemeClr val="hlink"/>
                </a:solidFill>
                <a:latin typeface="Arial"/>
                <a:ea typeface="Arial"/>
                <a:cs typeface="Arial"/>
                <a:sym typeface="Arial"/>
                <a:hlinkClick r:id="rId3"/>
              </a:rPr>
              <a:t>https://redmonk.com/sogrady/2022/03/28/language-rankings-1-22/</a:t>
            </a:r>
            <a:r>
              <a:rPr lang="bg" sz="1100">
                <a:latin typeface="Arial"/>
                <a:ea typeface="Arial"/>
                <a:cs typeface="Arial"/>
                <a:sym typeface="Arial"/>
              </a:rPr>
              <a:t> </a:t>
            </a:r>
            <a:endParaRPr/>
          </a:p>
        </p:txBody>
      </p:sp>
      <p:pic>
        <p:nvPicPr>
          <p:cNvPr id="383" name="Google Shape;383;p46"/>
          <p:cNvPicPr preferRelativeResize="0"/>
          <p:nvPr/>
        </p:nvPicPr>
        <p:blipFill>
          <a:blip r:embed="rId4">
            <a:alphaModFix/>
          </a:blip>
          <a:stretch>
            <a:fillRect/>
          </a:stretch>
        </p:blipFill>
        <p:spPr>
          <a:xfrm>
            <a:off x="3948200" y="569425"/>
            <a:ext cx="5015601" cy="4275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12-те най-търсени езици в обявите за работа</a:t>
            </a:r>
            <a:endParaRPr/>
          </a:p>
        </p:txBody>
      </p:sp>
      <p:sp>
        <p:nvSpPr>
          <p:cNvPr id="389" name="Google Shape;389;p47"/>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sz="1100" u="sng">
                <a:solidFill>
                  <a:schemeClr val="hlink"/>
                </a:solidFill>
                <a:latin typeface="Arial"/>
                <a:ea typeface="Arial"/>
                <a:cs typeface="Arial"/>
                <a:sym typeface="Arial"/>
                <a:hlinkClick r:id="rId3"/>
              </a:rPr>
              <a:t>https://insights.dice.com/2021/01/05/top-12-programming-languages-employers-want-early-2021/</a:t>
            </a:r>
            <a:r>
              <a:rPr lang="bg" sz="1100">
                <a:latin typeface="Arial"/>
                <a:ea typeface="Arial"/>
                <a:cs typeface="Arial"/>
                <a:sym typeface="Arial"/>
              </a:rPr>
              <a:t> </a:t>
            </a:r>
            <a:endParaRPr/>
          </a:p>
        </p:txBody>
      </p:sp>
      <p:pic>
        <p:nvPicPr>
          <p:cNvPr id="390" name="Google Shape;390;p47"/>
          <p:cNvPicPr preferRelativeResize="0"/>
          <p:nvPr/>
        </p:nvPicPr>
        <p:blipFill>
          <a:blip r:embed="rId4">
            <a:alphaModFix/>
          </a:blip>
          <a:stretch>
            <a:fillRect/>
          </a:stretch>
        </p:blipFill>
        <p:spPr>
          <a:xfrm>
            <a:off x="4739359" y="1128725"/>
            <a:ext cx="4337140" cy="2145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dev.bg</a:t>
            </a:r>
            <a:endParaRPr/>
          </a:p>
        </p:txBody>
      </p:sp>
      <p:sp>
        <p:nvSpPr>
          <p:cNvPr id="396" name="Google Shape;396;p48"/>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8" name="Google Shape;398;p48"/>
          <p:cNvPicPr preferRelativeResize="0"/>
          <p:nvPr/>
        </p:nvPicPr>
        <p:blipFill>
          <a:blip r:embed="rId3">
            <a:alphaModFix/>
          </a:blip>
          <a:stretch>
            <a:fillRect/>
          </a:stretch>
        </p:blipFill>
        <p:spPr>
          <a:xfrm>
            <a:off x="4818300" y="937325"/>
            <a:ext cx="4086225" cy="3695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Обобщен Timeline</a:t>
            </a:r>
            <a:endParaRPr/>
          </a:p>
        </p:txBody>
      </p:sp>
      <p:pic>
        <p:nvPicPr>
          <p:cNvPr id="404" name="Google Shape;404;p49"/>
          <p:cNvPicPr preferRelativeResize="0"/>
          <p:nvPr/>
        </p:nvPicPr>
        <p:blipFill>
          <a:blip r:embed="rId3">
            <a:alphaModFix/>
          </a:blip>
          <a:stretch>
            <a:fillRect/>
          </a:stretch>
        </p:blipFill>
        <p:spPr>
          <a:xfrm>
            <a:off x="810925" y="1754625"/>
            <a:ext cx="7522150" cy="3350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Умира ли Java?</a:t>
            </a:r>
            <a:endParaRPr/>
          </a:p>
        </p:txBody>
      </p:sp>
      <p:sp>
        <p:nvSpPr>
          <p:cNvPr id="410" name="Google Shape;410;p5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Честота на търсене в Google на “java is dead” във времето, и свързаните с това езици</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411" name="Google Shape;411;p50"/>
          <p:cNvGraphicFramePr/>
          <p:nvPr/>
        </p:nvGraphicFramePr>
        <p:xfrm>
          <a:off x="4073950" y="693000"/>
          <a:ext cx="3000000" cy="3000000"/>
        </p:xfrm>
        <a:graphic>
          <a:graphicData uri="http://schemas.openxmlformats.org/drawingml/2006/table">
            <a:tbl>
              <a:tblPr>
                <a:noFill/>
                <a:tableStyleId>{248E7458-A9E0-405A-BA41-C49971C63DF6}</a:tableStyleId>
              </a:tblPr>
              <a:tblGrid>
                <a:gridCol w="799850"/>
                <a:gridCol w="641250"/>
              </a:tblGrid>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D</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35000</a:t>
                      </a:r>
                      <a:endParaRPr sz="900">
                        <a:latin typeface="Century Gothic"/>
                        <a:ea typeface="Century Gothic"/>
                        <a:cs typeface="Century Gothic"/>
                        <a:sym typeface="Century Gothic"/>
                      </a:endParaRPr>
                    </a:p>
                  </a:txBody>
                  <a:tcPr marT="91425" marB="91425" marR="91425" marL="91425"/>
                </a:tc>
              </a:tr>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C</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30300</a:t>
                      </a:r>
                      <a:endParaRPr sz="900">
                        <a:latin typeface="Century Gothic"/>
                        <a:ea typeface="Century Gothic"/>
                        <a:cs typeface="Century Gothic"/>
                        <a:sym typeface="Century Gothic"/>
                      </a:endParaRPr>
                    </a:p>
                  </a:txBody>
                  <a:tcPr marT="91425" marB="91425" marR="91425" marL="91425"/>
                </a:tc>
              </a:tr>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PHP</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25800</a:t>
                      </a:r>
                      <a:endParaRPr sz="900">
                        <a:latin typeface="Century Gothic"/>
                        <a:ea typeface="Century Gothic"/>
                        <a:cs typeface="Century Gothic"/>
                        <a:sym typeface="Century Gothic"/>
                      </a:endParaRPr>
                    </a:p>
                  </a:txBody>
                  <a:tcPr marT="91425" marB="91425" marR="91425" marL="91425"/>
                </a:tc>
              </a:tr>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C++</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21300</a:t>
                      </a:r>
                      <a:endParaRPr sz="900">
                        <a:latin typeface="Century Gothic"/>
                        <a:ea typeface="Century Gothic"/>
                        <a:cs typeface="Century Gothic"/>
                        <a:sym typeface="Century Gothic"/>
                      </a:endParaRPr>
                    </a:p>
                  </a:txBody>
                  <a:tcPr marT="91425" marB="91425" marR="91425" marL="91425"/>
                </a:tc>
              </a:tr>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Python</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20000</a:t>
                      </a:r>
                      <a:endParaRPr sz="900">
                        <a:latin typeface="Century Gothic"/>
                        <a:ea typeface="Century Gothic"/>
                        <a:cs typeface="Century Gothic"/>
                        <a:sym typeface="Century Gothic"/>
                      </a:endParaRPr>
                    </a:p>
                  </a:txBody>
                  <a:tcPr marT="91425" marB="91425" marR="91425" marL="91425"/>
                </a:tc>
              </a:tr>
              <a:tr h="2826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javascript</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19000</a:t>
                      </a:r>
                      <a:endParaRPr sz="900">
                        <a:latin typeface="Century Gothic"/>
                        <a:ea typeface="Century Gothic"/>
                        <a:cs typeface="Century Gothic"/>
                        <a:sym typeface="Century Gothic"/>
                      </a:endParaRPr>
                    </a:p>
                  </a:txBody>
                  <a:tcPr marT="91425" marB="91425" marR="91425" marL="91425"/>
                </a:tc>
              </a:tr>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C#</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18900</a:t>
                      </a:r>
                      <a:endParaRPr sz="900">
                        <a:latin typeface="Century Gothic"/>
                        <a:ea typeface="Century Gothic"/>
                        <a:cs typeface="Century Gothic"/>
                        <a:sym typeface="Century Gothic"/>
                      </a:endParaRPr>
                    </a:p>
                  </a:txBody>
                  <a:tcPr marT="91425" marB="91425" marR="91425" marL="91425"/>
                </a:tc>
              </a:tr>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ruby</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18100</a:t>
                      </a:r>
                      <a:endParaRPr sz="900">
                        <a:latin typeface="Century Gothic"/>
                        <a:ea typeface="Century Gothic"/>
                        <a:cs typeface="Century Gothic"/>
                        <a:sym typeface="Century Gothic"/>
                      </a:endParaRPr>
                    </a:p>
                  </a:txBody>
                  <a:tcPr marT="91425" marB="91425" marR="91425" marL="91425"/>
                </a:tc>
              </a:tr>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perl</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13700</a:t>
                      </a:r>
                      <a:endParaRPr sz="900">
                        <a:latin typeface="Century Gothic"/>
                        <a:ea typeface="Century Gothic"/>
                        <a:cs typeface="Century Gothic"/>
                        <a:sym typeface="Century Gothic"/>
                      </a:endParaRPr>
                    </a:p>
                  </a:txBody>
                  <a:tcPr marT="91425" marB="91425" marR="91425" marL="91425"/>
                </a:tc>
              </a:tr>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Cobol</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11800</a:t>
                      </a:r>
                      <a:endParaRPr sz="900">
                        <a:latin typeface="Century Gothic"/>
                        <a:ea typeface="Century Gothic"/>
                        <a:cs typeface="Century Gothic"/>
                        <a:sym typeface="Century Gothic"/>
                      </a:endParaRPr>
                    </a:p>
                  </a:txBody>
                  <a:tcPr marT="91425" marB="91425" marR="91425" marL="91425"/>
                </a:tc>
              </a:tr>
              <a:tr h="36542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Visual Basic</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10300</a:t>
                      </a:r>
                      <a:endParaRPr sz="900">
                        <a:latin typeface="Century Gothic"/>
                        <a:ea typeface="Century Gothic"/>
                        <a:cs typeface="Century Gothic"/>
                        <a:sym typeface="Century Gothic"/>
                      </a:endParaRPr>
                    </a:p>
                  </a:txBody>
                  <a:tcPr marT="91425" marB="91425" marR="91425" marL="91425"/>
                </a:tc>
              </a:tr>
              <a:tr h="249575">
                <a:tc>
                  <a:txBody>
                    <a:bodyPr/>
                    <a:lstStyle/>
                    <a:p>
                      <a:pPr indent="0" lvl="0" marL="0" rtl="0" algn="l">
                        <a:lnSpc>
                          <a:spcPct val="115000"/>
                        </a:lnSpc>
                        <a:spcBef>
                          <a:spcPts val="0"/>
                        </a:spcBef>
                        <a:spcAft>
                          <a:spcPts val="0"/>
                        </a:spcAft>
                        <a:buNone/>
                      </a:pPr>
                      <a:r>
                        <a:rPr lang="bg" sz="900">
                          <a:latin typeface="Century Gothic"/>
                          <a:ea typeface="Century Gothic"/>
                          <a:cs typeface="Century Gothic"/>
                          <a:sym typeface="Century Gothic"/>
                        </a:rPr>
                        <a:t>groovy</a:t>
                      </a:r>
                      <a:endParaRPr sz="9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bg" sz="900">
                          <a:latin typeface="Century Gothic"/>
                          <a:ea typeface="Century Gothic"/>
                          <a:cs typeface="Century Gothic"/>
                          <a:sym typeface="Century Gothic"/>
                        </a:rPr>
                        <a:t>10100</a:t>
                      </a:r>
                      <a:endParaRPr sz="900">
                        <a:latin typeface="Century Gothic"/>
                        <a:ea typeface="Century Gothic"/>
                        <a:cs typeface="Century Gothic"/>
                        <a:sym typeface="Century Gothic"/>
                      </a:endParaRPr>
                    </a:p>
                  </a:txBody>
                  <a:tcPr marT="91425" marB="91425" marR="91425" marL="91425"/>
                </a:tc>
              </a:tr>
            </a:tbl>
          </a:graphicData>
        </a:graphic>
      </p:graphicFrame>
      <p:pic>
        <p:nvPicPr>
          <p:cNvPr id="412" name="Google Shape;412;p50"/>
          <p:cNvPicPr preferRelativeResize="0"/>
          <p:nvPr/>
        </p:nvPicPr>
        <p:blipFill>
          <a:blip r:embed="rId3">
            <a:alphaModFix/>
          </a:blip>
          <a:stretch>
            <a:fillRect/>
          </a:stretch>
        </p:blipFill>
        <p:spPr>
          <a:xfrm>
            <a:off x="5818275" y="1787950"/>
            <a:ext cx="3069724" cy="17628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Умира ли Java?</a:t>
            </a:r>
            <a:endParaRPr/>
          </a:p>
        </p:txBody>
      </p:sp>
      <p:sp>
        <p:nvSpPr>
          <p:cNvPr id="418" name="Google Shape;418;p51"/>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Честота на търсене в Google на “Java Programming” във времето</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19" name="Google Shape;419;p51"/>
          <p:cNvPicPr preferRelativeResize="0"/>
          <p:nvPr/>
        </p:nvPicPr>
        <p:blipFill>
          <a:blip r:embed="rId3">
            <a:alphaModFix/>
          </a:blip>
          <a:stretch>
            <a:fillRect/>
          </a:stretch>
        </p:blipFill>
        <p:spPr>
          <a:xfrm>
            <a:off x="3820650" y="1318650"/>
            <a:ext cx="4808300" cy="283145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Javapocalypse?</a:t>
            </a:r>
            <a:endParaRPr/>
          </a:p>
        </p:txBody>
      </p:sp>
      <p:sp>
        <p:nvSpPr>
          <p:cNvPr id="425" name="Google Shape;425;p5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quot;It's supposed to write once, run everywhere. But it's more like write once, ruin everything...&quot; &#10;http://www.javazone.no &#10;&#10;—&#10;&#10;Join thousands of developers at JavaZone 2013, on the 11th and 12th September 2013, in Oslo Spektrum.&#10;&#10;Topics include:&#10;Alternative languages, Architecture, Big Data and NoSQL, Continuous Delivery, Core Java, Craftsmanship, Enterprise, Experience Report, Frontend, Functional Programming, Mobile, Research and Trends, Security, Startups, and much, much more.&#10;&#10;Proud partners:&#10;NETS, Accenture, Arktekk, Bekk, Cap Gemini, Ciber, Cisco, NITH, Conax, Finn.no, Itera, jPro, Kantega, KnowIT, Kodemaker, Marcello, Mesan, Microsoft, Miles, Programutvikling, Steria, Systek, ViaNett, Visma, Webstep, Skatteetaten, Inmeta, Conduct, Computas, Iterate, Altran, Decisive, Esito, Bouvet, Antares, Evry, Jetbrains, Pluralsight&#10;&#10;More info: &#10;http://www.javazone.no&#10;&#10;&#10;-------------&#10;&#10;Produced for javaBin &amp; Macsimum Event by Seefood TV&#10;&#10;Directed by Erlend Westnes&#10;Screenplay by Jesper Sundnes&#10;Associate producer - Marit Støre Valeur&#10;Cinematography by Henning Høifødt&#10;First assistant camera - Martin Larsen&#10;Gaffer - Mattis Slemdal&#10;Grip - Pål Sterud&#10;Sound recordist - Eirik Haddland Paulsen&#10;Sset design - Petter Aker&#10;Editor/online/VFX - Erlend Westnes&#10;SFX - Fiksern v/Pål Morten Hverven&#10;Hair and makeup - Susanne Alexandersen&#10;Production manager - Karoline Olerud&#10;Production assistants - Simen Aukland &amp; Emil Alexander Jensen&#10;&#10;CAST&#10;Benedicte Westbye&#10;Jonas Eitzen&#10;Ivar Nørve&#10;Dean Clark&#10;Ivar Lykke&#10;Martine Hiden Sætre&#10;Terje Christiansen&#10;Marius Fredriksen&#10;Rudi Simmons&#10;Mads Henning Nordbustad&#10;Ola Østbye Høieggen" id="426" name="Google Shape;426;p52" title="JavaZone 2013: Javapocalypse">
            <a:hlinkClick r:id="rId3"/>
          </p:cNvPr>
          <p:cNvPicPr preferRelativeResize="0"/>
          <p:nvPr/>
        </p:nvPicPr>
        <p:blipFill>
          <a:blip r:embed="rId4">
            <a:alphaModFix/>
          </a:blip>
          <a:stretch>
            <a:fillRect/>
          </a:stretch>
        </p:blipFill>
        <p:spPr>
          <a:xfrm>
            <a:off x="4183300" y="11263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Приложни области</a:t>
            </a:r>
            <a:endParaRPr/>
          </a:p>
        </p:txBody>
      </p:sp>
      <p:sp>
        <p:nvSpPr>
          <p:cNvPr id="432" name="Google Shape;432;p53"/>
          <p:cNvSpPr txBox="1"/>
          <p:nvPr>
            <p:ph idx="2" type="body"/>
          </p:nvPr>
        </p:nvSpPr>
        <p:spPr>
          <a:xfrm>
            <a:off x="5174225" y="1352625"/>
            <a:ext cx="3374400" cy="3395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bg"/>
              <a:t>Интернет </a:t>
            </a:r>
            <a:endParaRPr/>
          </a:p>
          <a:p>
            <a:pPr indent="-311150" lvl="0" marL="457200" rtl="0" algn="l">
              <a:spcBef>
                <a:spcPts val="0"/>
              </a:spcBef>
              <a:spcAft>
                <a:spcPts val="0"/>
              </a:spcAft>
              <a:buSzPts val="1300"/>
              <a:buChar char="●"/>
            </a:pPr>
            <a:r>
              <a:rPr lang="bg"/>
              <a:t>Интелигентни системи</a:t>
            </a:r>
            <a:endParaRPr/>
          </a:p>
          <a:p>
            <a:pPr indent="-298450" lvl="1" marL="914400" rtl="0" algn="l">
              <a:spcBef>
                <a:spcPts val="0"/>
              </a:spcBef>
              <a:spcAft>
                <a:spcPts val="0"/>
              </a:spcAft>
              <a:buSzPts val="1100"/>
              <a:buChar char="○"/>
            </a:pPr>
            <a:r>
              <a:rPr lang="bg"/>
              <a:t>Интернет на нещата (Internet of Things)</a:t>
            </a:r>
            <a:endParaRPr/>
          </a:p>
          <a:p>
            <a:pPr indent="-298450" lvl="1" marL="914400" rtl="0" algn="l">
              <a:spcBef>
                <a:spcPts val="0"/>
              </a:spcBef>
              <a:spcAft>
                <a:spcPts val="0"/>
              </a:spcAft>
              <a:buSzPts val="1100"/>
              <a:buChar char="○"/>
            </a:pPr>
            <a:r>
              <a:rPr lang="bg"/>
              <a:t>Семантичен уеб (Semantic Web)</a:t>
            </a:r>
            <a:endParaRPr/>
          </a:p>
          <a:p>
            <a:pPr indent="-298450" lvl="1" marL="914400" rtl="0" algn="l">
              <a:spcBef>
                <a:spcPts val="0"/>
              </a:spcBef>
              <a:spcAft>
                <a:spcPts val="0"/>
              </a:spcAft>
              <a:buSzPts val="1100"/>
              <a:buChar char="○"/>
            </a:pPr>
            <a:r>
              <a:rPr lang="bg"/>
              <a:t>Персонални асистенти</a:t>
            </a:r>
            <a:endParaRPr/>
          </a:p>
          <a:p>
            <a:pPr indent="-311150" lvl="0" marL="457200" rtl="0" algn="l">
              <a:spcBef>
                <a:spcPts val="0"/>
              </a:spcBef>
              <a:spcAft>
                <a:spcPts val="0"/>
              </a:spcAft>
              <a:buSzPts val="1300"/>
              <a:buChar char="●"/>
            </a:pPr>
            <a:r>
              <a:rPr lang="bg"/>
              <a:t>Мобилни устройства</a:t>
            </a:r>
            <a:endParaRPr/>
          </a:p>
          <a:p>
            <a:pPr indent="-298450" lvl="1" marL="914400" rtl="0" algn="l">
              <a:spcBef>
                <a:spcPts val="0"/>
              </a:spcBef>
              <a:spcAft>
                <a:spcPts val="0"/>
              </a:spcAft>
              <a:buSzPts val="1100"/>
              <a:buChar char="○"/>
            </a:pPr>
            <a:r>
              <a:rPr lang="bg"/>
              <a:t>Android </a:t>
            </a:r>
            <a:endParaRPr/>
          </a:p>
          <a:p>
            <a:pPr indent="-311150" lvl="0" marL="457200" rtl="0" algn="l">
              <a:spcBef>
                <a:spcPts val="0"/>
              </a:spcBef>
              <a:spcAft>
                <a:spcPts val="0"/>
              </a:spcAft>
              <a:buSzPts val="1300"/>
              <a:buChar char="●"/>
            </a:pPr>
            <a:r>
              <a:rPr lang="bg"/>
              <a:t>Web услуги и приложения</a:t>
            </a:r>
            <a:endParaRPr/>
          </a:p>
          <a:p>
            <a:pPr indent="-311150" lvl="0" marL="457200" rtl="0" algn="l">
              <a:spcBef>
                <a:spcPts val="0"/>
              </a:spcBef>
              <a:spcAft>
                <a:spcPts val="0"/>
              </a:spcAft>
              <a:buSzPts val="1300"/>
              <a:buChar char="●"/>
            </a:pPr>
            <a:r>
              <a:rPr lang="bg"/>
              <a:t>Роботика</a:t>
            </a:r>
            <a:endParaRPr/>
          </a:p>
          <a:p>
            <a:pPr indent="-311150" lvl="0" marL="457200" rtl="0" algn="l">
              <a:spcBef>
                <a:spcPts val="0"/>
              </a:spcBef>
              <a:spcAft>
                <a:spcPts val="0"/>
              </a:spcAft>
              <a:buSzPts val="1300"/>
              <a:buChar char="●"/>
            </a:pPr>
            <a:r>
              <a:rPr lang="bg"/>
              <a:t>Медицинска апаратура</a:t>
            </a:r>
            <a:endParaRPr/>
          </a:p>
          <a:p>
            <a:pPr indent="-311150" lvl="0" marL="457200" rtl="0" algn="l">
              <a:spcBef>
                <a:spcPts val="0"/>
              </a:spcBef>
              <a:spcAft>
                <a:spcPts val="0"/>
              </a:spcAft>
              <a:buSzPts val="1300"/>
              <a:buChar char="●"/>
            </a:pPr>
            <a:r>
              <a:rPr lang="bg"/>
              <a:t>Суперкомпютри</a:t>
            </a:r>
            <a:endParaRPr/>
          </a:p>
          <a:p>
            <a:pPr indent="-311150" lvl="0" marL="457200" rtl="0" algn="l">
              <a:spcBef>
                <a:spcPts val="0"/>
              </a:spcBef>
              <a:spcAft>
                <a:spcPts val="0"/>
              </a:spcAft>
              <a:buSzPts val="1300"/>
              <a:buChar char="●"/>
            </a:pPr>
            <a:r>
              <a:rPr lang="bg"/>
              <a:t>Космическа апаратура</a:t>
            </a:r>
            <a:endParaRPr/>
          </a:p>
          <a:p>
            <a:pPr indent="-311150" lvl="0" marL="457200" rtl="0" algn="l">
              <a:spcBef>
                <a:spcPts val="0"/>
              </a:spcBef>
              <a:spcAft>
                <a:spcPts val="0"/>
              </a:spcAft>
              <a:buSzPts val="1300"/>
              <a:buChar char="●"/>
            </a:pPr>
            <a:r>
              <a:rPr lang="bg"/>
              <a:t>Финанси</a:t>
            </a:r>
            <a:endParaRPr/>
          </a:p>
          <a:p>
            <a:pPr indent="-311150" lvl="0" marL="457200" rtl="0" algn="l">
              <a:spcBef>
                <a:spcPts val="0"/>
              </a:spcBef>
              <a:spcAft>
                <a:spcPts val="0"/>
              </a:spcAft>
              <a:buSzPts val="1300"/>
              <a:buChar char="●"/>
            </a:pPr>
            <a:r>
              <a:rPr lang="bg"/>
              <a:t>…</a:t>
            </a:r>
            <a:endParaRPr/>
          </a:p>
        </p:txBody>
      </p:sp>
      <p:sp>
        <p:nvSpPr>
          <p:cNvPr id="433" name="Google Shape;433;p5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GROVER</a:t>
            </a:r>
            <a:endParaRPr/>
          </a:p>
        </p:txBody>
      </p:sp>
      <p:sp>
        <p:nvSpPr>
          <p:cNvPr id="439" name="Google Shape;439;p54"/>
          <p:cNvSpPr txBox="1"/>
          <p:nvPr>
            <p:ph idx="1" type="subTitle"/>
          </p:nvPr>
        </p:nvSpPr>
        <p:spPr>
          <a:xfrm>
            <a:off x="724950" y="2290975"/>
            <a:ext cx="3300900" cy="22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Първоначално проектът GROVER е разработен в студентски научен екип (Годард - САЩ през 2010-2011 год.). След това NASA поема усъвършенстването и развитието на робота с намерение да го използва при изследване на други планети.</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0" name="Google Shape;440;p5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1" name="Google Shape;441;p54"/>
          <p:cNvPicPr preferRelativeResize="0"/>
          <p:nvPr/>
        </p:nvPicPr>
        <p:blipFill>
          <a:blip r:embed="rId3">
            <a:alphaModFix/>
          </a:blip>
          <a:stretch>
            <a:fillRect/>
          </a:stretch>
        </p:blipFill>
        <p:spPr>
          <a:xfrm>
            <a:off x="4699250" y="1073463"/>
            <a:ext cx="4324350" cy="3381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RoboCup</a:t>
            </a:r>
            <a:endParaRPr/>
          </a:p>
        </p:txBody>
      </p:sp>
      <p:sp>
        <p:nvSpPr>
          <p:cNvPr id="447" name="Google Shape;447;p55"/>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9" name="Google Shape;449;p55"/>
          <p:cNvPicPr preferRelativeResize="0"/>
          <p:nvPr/>
        </p:nvPicPr>
        <p:blipFill>
          <a:blip r:embed="rId3">
            <a:alphaModFix/>
          </a:blip>
          <a:stretch>
            <a:fillRect/>
          </a:stretch>
        </p:blipFill>
        <p:spPr>
          <a:xfrm>
            <a:off x="4750875" y="1413975"/>
            <a:ext cx="4221100" cy="2902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Как се произнася?</a:t>
            </a:r>
            <a:endParaRPr/>
          </a:p>
        </p:txBody>
      </p:sp>
      <p:sp>
        <p:nvSpPr>
          <p:cNvPr id="141" name="Google Shape;141;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bg"/>
              <a:t>Произлиза от Санскрит: यव-द्वीप (yava-dvīpa, остров).</a:t>
            </a:r>
            <a:endParaRPr/>
          </a:p>
          <a:p>
            <a:pPr indent="-311150" lvl="0" marL="457200" rtl="0" algn="l">
              <a:spcBef>
                <a:spcPts val="0"/>
              </a:spcBef>
              <a:spcAft>
                <a:spcPts val="0"/>
              </a:spcAft>
              <a:buSzPts val="1300"/>
              <a:buChar char="●"/>
            </a:pPr>
            <a:r>
              <a:rPr lang="bg"/>
              <a:t>Произнасяне:</a:t>
            </a:r>
            <a:endParaRPr/>
          </a:p>
          <a:p>
            <a:pPr indent="-298450" lvl="1" marL="914400" rtl="0" algn="l">
              <a:spcBef>
                <a:spcPts val="0"/>
              </a:spcBef>
              <a:spcAft>
                <a:spcPts val="0"/>
              </a:spcAft>
              <a:buSzPts val="1100"/>
              <a:buChar char="○"/>
            </a:pPr>
            <a:r>
              <a:rPr lang="bg"/>
              <a:t>jäʹ-və</a:t>
            </a:r>
            <a:endParaRPr/>
          </a:p>
          <a:p>
            <a:pPr indent="-298450" lvl="1" marL="914400" rtl="0" algn="l">
              <a:spcBef>
                <a:spcPts val="0"/>
              </a:spcBef>
              <a:spcAft>
                <a:spcPts val="0"/>
              </a:spcAft>
              <a:buSzPts val="1100"/>
              <a:buChar char="○"/>
            </a:pPr>
            <a:r>
              <a:rPr lang="bg"/>
              <a:t>ˈdʒɑːvə</a:t>
            </a:r>
            <a:endParaRPr/>
          </a:p>
          <a:p>
            <a:pPr indent="-298450" lvl="1" marL="914400" rtl="0" algn="l">
              <a:spcBef>
                <a:spcPts val="0"/>
              </a:spcBef>
              <a:spcAft>
                <a:spcPts val="0"/>
              </a:spcAft>
              <a:buSzPts val="1100"/>
              <a:buChar char="○"/>
            </a:pPr>
            <a:r>
              <a:rPr lang="bg" u="sng">
                <a:solidFill>
                  <a:schemeClr val="hlink"/>
                </a:solidFill>
                <a:hlinkClick r:id="rId3"/>
              </a:rPr>
              <a:t>http://dictionary.cambridge.org/pronunciation/english/java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2" name="Google Shape;142;p20" title="ukjaund007.mp3">
            <a:hlinkClick r:id="rId4"/>
          </p:cNvPr>
          <p:cNvPicPr preferRelativeResize="0"/>
          <p:nvPr/>
        </p:nvPicPr>
        <p:blipFill>
          <a:blip r:embed="rId5">
            <a:alphaModFix/>
          </a:blip>
          <a:stretch>
            <a:fillRect/>
          </a:stretch>
        </p:blipFill>
        <p:spPr>
          <a:xfrm>
            <a:off x="916750" y="3555150"/>
            <a:ext cx="457200" cy="457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a:t>Best Goals</a:t>
            </a:r>
            <a:endParaRPr/>
          </a:p>
        </p:txBody>
      </p:sp>
      <p:sp>
        <p:nvSpPr>
          <p:cNvPr id="455" name="Google Shape;455;p5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RoboCup</a:t>
            </a:r>
            <a:endParaRPr/>
          </a:p>
        </p:txBody>
      </p:sp>
      <p:pic>
        <p:nvPicPr>
          <p:cNvPr descr="Only the keeper to beat! The best goals we saw at this year's robot world cup.&#10;&#10;How to win at robot football: http://bit.ly/29ydq40&#10;Funniest dives at RoboCup: http://bit.ly/29ydnFi&#10;&#10;Subscribe to CNET: http://bit.ly/17qqqCs&#10;Watch more CNET videos: http://www.cnet.com/video&#10;Follow CNET on Twitter: http://twitter.com/CNET&#10;Follow CNET on Facebook: http://www.facebook.com/cnet" id="456" name="Google Shape;456;p56" title="Best goals of RoboCup 2016">
            <a:hlinkClick r:id="rId3"/>
          </p:cNvPr>
          <p:cNvPicPr preferRelativeResize="0"/>
          <p:nvPr/>
        </p:nvPicPr>
        <p:blipFill>
          <a:blip r:embed="rId4">
            <a:alphaModFix/>
          </a:blip>
          <a:stretch>
            <a:fillRect/>
          </a:stretch>
        </p:blipFill>
        <p:spPr>
          <a:xfrm>
            <a:off x="3957900" y="11263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Когнитивна роботика във ФМИ</a:t>
            </a:r>
            <a:endParaRPr/>
          </a:p>
        </p:txBody>
      </p:sp>
      <p:sp>
        <p:nvSpPr>
          <p:cNvPr id="462" name="Google Shape;462;p5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проф. Ханс-Дитер Бурхард</a:t>
            </a:r>
            <a:endParaRPr/>
          </a:p>
          <a:p>
            <a:pPr indent="0" lvl="0" marL="0" rtl="0" algn="l">
              <a:spcBef>
                <a:spcPts val="1600"/>
              </a:spcBef>
              <a:spcAft>
                <a:spcPts val="1600"/>
              </a:spcAft>
              <a:buNone/>
            </a:pPr>
            <a:r>
              <a:rPr lang="bg"/>
              <a:t>Хумболдтов Университет - Берлин</a:t>
            </a:r>
            <a:endParaRPr/>
          </a:p>
        </p:txBody>
      </p:sp>
      <p:pic>
        <p:nvPicPr>
          <p:cNvPr id="463" name="Google Shape;463;p57"/>
          <p:cNvPicPr preferRelativeResize="0"/>
          <p:nvPr/>
        </p:nvPicPr>
        <p:blipFill>
          <a:blip r:embed="rId3">
            <a:alphaModFix/>
          </a:blip>
          <a:stretch>
            <a:fillRect/>
          </a:stretch>
        </p:blipFill>
        <p:spPr>
          <a:xfrm>
            <a:off x="4116700" y="1219413"/>
            <a:ext cx="4808299" cy="270466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58"/>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Други езици в JVM</a:t>
            </a:r>
            <a:endParaRPr/>
          </a:p>
        </p:txBody>
      </p:sp>
      <p:pic>
        <p:nvPicPr>
          <p:cNvPr id="474" name="Google Shape;474;p59"/>
          <p:cNvPicPr preferRelativeResize="0"/>
          <p:nvPr/>
        </p:nvPicPr>
        <p:blipFill>
          <a:blip r:embed="rId3">
            <a:alphaModFix/>
          </a:blip>
          <a:stretch>
            <a:fillRect/>
          </a:stretch>
        </p:blipFill>
        <p:spPr>
          <a:xfrm>
            <a:off x="1414263" y="1949650"/>
            <a:ext cx="6315474" cy="2895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Java Heist</a:t>
            </a:r>
            <a:endParaRPr/>
          </a:p>
        </p:txBody>
      </p:sp>
      <p:sp>
        <p:nvSpPr>
          <p:cNvPr id="480" name="Google Shape;480;p6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a:t>2012</a:t>
            </a:r>
            <a:endParaRPr/>
          </a:p>
        </p:txBody>
      </p:sp>
      <p:pic>
        <p:nvPicPr>
          <p:cNvPr descr="Now listen in ladies, this is it ...&#10;&#10;Paper money is obsolete, so what would one nick from a bank these days?&#10;Ones and zeros of course!" id="481" name="Google Shape;481;p60" title="JavaZone 2012: The Java Heist">
            <a:hlinkClick r:id="rId3"/>
          </p:cNvPr>
          <p:cNvPicPr preferRelativeResize="0"/>
          <p:nvPr/>
        </p:nvPicPr>
        <p:blipFill>
          <a:blip r:embed="rId4">
            <a:alphaModFix/>
          </a:blip>
          <a:stretch>
            <a:fillRect/>
          </a:stretch>
        </p:blipFill>
        <p:spPr>
          <a:xfrm>
            <a:off x="4030900" y="13186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1"/>
          <p:cNvSpPr txBox="1"/>
          <p:nvPr>
            <p:ph type="title"/>
          </p:nvPr>
        </p:nvSpPr>
        <p:spPr>
          <a:xfrm>
            <a:off x="461350" y="533400"/>
            <a:ext cx="2769600" cy="25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solidFill>
                  <a:schemeClr val="dk2"/>
                </a:solidFill>
              </a:rPr>
              <a:t>Какво трябва да знаем?</a:t>
            </a:r>
            <a:endParaRPr>
              <a:solidFill>
                <a:schemeClr val="dk2"/>
              </a:solidFill>
            </a:endParaRPr>
          </a:p>
        </p:txBody>
      </p:sp>
      <p:sp>
        <p:nvSpPr>
          <p:cNvPr id="487" name="Google Shape;487;p61"/>
          <p:cNvSpPr txBox="1"/>
          <p:nvPr>
            <p:ph idx="1" type="body"/>
          </p:nvPr>
        </p:nvSpPr>
        <p:spPr>
          <a:xfrm>
            <a:off x="461200" y="2050000"/>
            <a:ext cx="2769600" cy="281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bg"/>
              <a:t>Синтаксис</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bg"/>
              <a:t>Семантика</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bg"/>
              <a:t>Какво, кога и как да използваме за решаване на определен проблем</a:t>
            </a:r>
            <a:endParaRPr/>
          </a:p>
        </p:txBody>
      </p:sp>
      <p:pic>
        <p:nvPicPr>
          <p:cNvPr id="488" name="Google Shape;488;p61" title="Coder vs Programmer.mp4">
            <a:hlinkClick r:id="rId3"/>
          </p:cNvPr>
          <p:cNvPicPr preferRelativeResize="0"/>
          <p:nvPr/>
        </p:nvPicPr>
        <p:blipFill>
          <a:blip r:embed="rId4">
            <a:alphaModFix/>
          </a:blip>
          <a:stretch>
            <a:fillRect/>
          </a:stretch>
        </p:blipFill>
        <p:spPr>
          <a:xfrm>
            <a:off x="375175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xEl>
                                              <p:pRg end="0" st="0"/>
                                            </p:txEl>
                                          </p:spTgt>
                                        </p:tgtEl>
                                        <p:attrNameLst>
                                          <p:attrName>style.visibility</p:attrName>
                                        </p:attrNameLst>
                                      </p:cBhvr>
                                      <p:to>
                                        <p:strVal val="visible"/>
                                      </p:to>
                                    </p:set>
                                    <p:animEffect filter="fade" transition="in">
                                      <p:cBhvr>
                                        <p:cTn dur="1000"/>
                                        <p:tgtEl>
                                          <p:spTgt spid="4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xEl>
                                              <p:pRg end="1" st="1"/>
                                            </p:txEl>
                                          </p:spTgt>
                                        </p:tgtEl>
                                        <p:attrNameLst>
                                          <p:attrName>style.visibility</p:attrName>
                                        </p:attrNameLst>
                                      </p:cBhvr>
                                      <p:to>
                                        <p:strVal val="visible"/>
                                      </p:to>
                                    </p:set>
                                    <p:animEffect filter="fade" transition="in">
                                      <p:cBhvr>
                                        <p:cTn dur="1000"/>
                                        <p:tgtEl>
                                          <p:spTgt spid="4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xEl>
                                              <p:pRg end="2" st="2"/>
                                            </p:txEl>
                                          </p:spTgt>
                                        </p:tgtEl>
                                        <p:attrNameLst>
                                          <p:attrName>style.visibility</p:attrName>
                                        </p:attrNameLst>
                                      </p:cBhvr>
                                      <p:to>
                                        <p:strVal val="visible"/>
                                      </p:to>
                                    </p:set>
                                    <p:animEffect filter="fade" transition="in">
                                      <p:cBhvr>
                                        <p:cTn dur="1000"/>
                                        <p:tgtEl>
                                          <p:spTgt spid="4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xEl>
                                              <p:pRg end="3" st="3"/>
                                            </p:txEl>
                                          </p:spTgt>
                                        </p:tgtEl>
                                        <p:attrNameLst>
                                          <p:attrName>style.visibility</p:attrName>
                                        </p:attrNameLst>
                                      </p:cBhvr>
                                      <p:to>
                                        <p:strVal val="visible"/>
                                      </p:to>
                                    </p:set>
                                    <p:animEffect filter="fade" transition="in">
                                      <p:cBhvr>
                                        <p:cTn dur="1000"/>
                                        <p:tgtEl>
                                          <p:spTgt spid="4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xEl>
                                              <p:pRg end="4" st="4"/>
                                            </p:txEl>
                                          </p:spTgt>
                                        </p:tgtEl>
                                        <p:attrNameLst>
                                          <p:attrName>style.visibility</p:attrName>
                                        </p:attrNameLst>
                                      </p:cBhvr>
                                      <p:to>
                                        <p:strVal val="visible"/>
                                      </p:to>
                                    </p:set>
                                    <p:animEffect filter="fade" transition="in">
                                      <p:cBhvr>
                                        <p:cTn dur="1000"/>
                                        <p:tgtEl>
                                          <p:spTgt spid="4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Някои не съвсем верни твърдения</a:t>
            </a:r>
            <a:endParaRPr/>
          </a:p>
        </p:txBody>
      </p:sp>
      <p:sp>
        <p:nvSpPr>
          <p:cNvPr id="494" name="Google Shape;494;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bg"/>
              <a:t>Java е стар език и не се развива</a:t>
            </a:r>
            <a:endParaRPr/>
          </a:p>
        </p:txBody>
      </p:sp>
      <p:sp>
        <p:nvSpPr>
          <p:cNvPr id="500" name="Google Shape;500;p63"/>
          <p:cNvSpPr txBox="1"/>
          <p:nvPr>
            <p:ph idx="2" type="body"/>
          </p:nvPr>
        </p:nvSpPr>
        <p:spPr>
          <a:xfrm>
            <a:off x="5174225" y="424000"/>
            <a:ext cx="3374400" cy="3954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bg"/>
              <a:t>PHP възниква по същото време като Java. Phyton - 4 години по-рано.</a:t>
            </a:r>
            <a:endParaRPr/>
          </a:p>
          <a:p>
            <a:pPr indent="-311150" lvl="0" marL="457200" rtl="0" algn="l">
              <a:spcBef>
                <a:spcPts val="0"/>
              </a:spcBef>
              <a:spcAft>
                <a:spcPts val="0"/>
              </a:spcAft>
              <a:buSzPts val="1300"/>
              <a:buAutoNum type="arabicPeriod"/>
            </a:pPr>
            <a:r>
              <a:rPr lang="bg"/>
              <a:t>От версия 9 на езика (от 2018 г.) нова версия на Java излиза на фиксиран период от 6 месеца.</a:t>
            </a:r>
            <a:endParaRPr/>
          </a:p>
          <a:p>
            <a:pPr indent="-311150" lvl="0" marL="457200" rtl="0" algn="l">
              <a:spcBef>
                <a:spcPts val="0"/>
              </a:spcBef>
              <a:spcAft>
                <a:spcPts val="0"/>
              </a:spcAft>
              <a:buSzPts val="1300"/>
              <a:buAutoNum type="arabicPeriod"/>
            </a:pPr>
            <a:r>
              <a:rPr lang="bg"/>
              <a:t>Всяка версия съдържа нови, напълно завършени, елементи на езика, както и нови експериментални елементи, които все още са в процес на изчистване, и които са достъпни при стартиране на приложението със специален допълнителен флаг.</a:t>
            </a:r>
            <a:endParaRPr/>
          </a:p>
          <a:p>
            <a:pPr indent="-311150" lvl="0" marL="457200" rtl="0" algn="l">
              <a:spcBef>
                <a:spcPts val="0"/>
              </a:spcBef>
              <a:spcAft>
                <a:spcPts val="0"/>
              </a:spcAft>
              <a:buSzPts val="1300"/>
              <a:buAutoNum type="arabicPeriod"/>
            </a:pPr>
            <a:r>
              <a:rPr lang="bg"/>
              <a:t>По този начин всяка нова версия носи както подобрения в производителността, така и в концепциите за програмиране, които могат да се прилагат.</a:t>
            </a:r>
            <a:endParaRPr/>
          </a:p>
        </p:txBody>
      </p:sp>
      <p:sp>
        <p:nvSpPr>
          <p:cNvPr id="501" name="Google Shape;501;p6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2. Кода трябва първо да се компилира преди да се изпълни</a:t>
            </a:r>
            <a:endParaRPr/>
          </a:p>
        </p:txBody>
      </p:sp>
      <p:sp>
        <p:nvSpPr>
          <p:cNvPr id="507" name="Google Shape;507;p6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4"/>
          <p:cNvSpPr txBox="1"/>
          <p:nvPr>
            <p:ph idx="2" type="body"/>
          </p:nvPr>
        </p:nvSpPr>
        <p:spPr>
          <a:xfrm>
            <a:off x="5049125" y="2683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bg"/>
              <a:t>Да, Java е компилируем език и най-добрият начин за изпълнение на приложения написани на Java е първо да се компилират.</a:t>
            </a:r>
            <a:endParaRPr/>
          </a:p>
          <a:p>
            <a:pPr indent="-311150" lvl="0" marL="457200" rtl="0" algn="l">
              <a:spcBef>
                <a:spcPts val="0"/>
              </a:spcBef>
              <a:spcAft>
                <a:spcPts val="0"/>
              </a:spcAft>
              <a:buSzPts val="1300"/>
              <a:buChar char="●"/>
            </a:pPr>
            <a:r>
              <a:rPr lang="bg"/>
              <a:t>Но от Java 9 вече има jshell, като част от JDK, който е command line interface за изпълнение на Java код</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bg"/>
              <a:t>От Java 11 може да се изпълнява директно сорс файл, по подобие на скриптов език или PHP.</a:t>
            </a:r>
            <a:endParaRPr/>
          </a:p>
        </p:txBody>
      </p:sp>
      <p:pic>
        <p:nvPicPr>
          <p:cNvPr id="509" name="Google Shape;509;p64"/>
          <p:cNvPicPr preferRelativeResize="0"/>
          <p:nvPr/>
        </p:nvPicPr>
        <p:blipFill>
          <a:blip r:embed="rId3">
            <a:alphaModFix/>
          </a:blip>
          <a:stretch>
            <a:fillRect/>
          </a:stretch>
        </p:blipFill>
        <p:spPr>
          <a:xfrm>
            <a:off x="5634572" y="2078597"/>
            <a:ext cx="2425900" cy="2015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3. Java е бавна</a:t>
            </a:r>
            <a:endParaRPr/>
          </a:p>
        </p:txBody>
      </p:sp>
      <p:sp>
        <p:nvSpPr>
          <p:cNvPr id="515" name="Google Shape;515;p65"/>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bg"/>
              <a:t>Езикът се равнява по скорост на изпълнение със C++ приложенията.</a:t>
            </a:r>
            <a:endParaRPr/>
          </a:p>
          <a:p>
            <a:pPr indent="-311150" lvl="0" marL="457200" rtl="0" algn="l">
              <a:spcBef>
                <a:spcPts val="0"/>
              </a:spcBef>
              <a:spcAft>
                <a:spcPts val="0"/>
              </a:spcAft>
              <a:buSzPts val="1300"/>
              <a:buChar char="●"/>
            </a:pPr>
            <a:r>
              <a:rPr lang="bg"/>
              <a:t>Java е много по-бърз от популярните скриптови езици като JavaScript и Phyton.</a:t>
            </a:r>
            <a:endParaRPr/>
          </a:p>
          <a:p>
            <a:pPr indent="-311150" lvl="0" marL="457200" rtl="0" algn="l">
              <a:spcBef>
                <a:spcPts val="0"/>
              </a:spcBef>
              <a:spcAft>
                <a:spcPts val="0"/>
              </a:spcAft>
              <a:buSzPts val="1300"/>
              <a:buChar char="●"/>
            </a:pPr>
            <a:r>
              <a:rPr lang="bg"/>
              <a:t>Java приложенията имат забавяне при стартиране, което оставя впечатлението, че десктоп приложенията на Java са много по-бавни от тези на 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Какво е Java?</a:t>
            </a:r>
            <a:endParaRPr/>
          </a:p>
        </p:txBody>
      </p:sp>
      <p:sp>
        <p:nvSpPr>
          <p:cNvPr id="148" name="Google Shape;148;p21"/>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a:t>Използва се за наименование на кафето, което расте на остров Java и съседните острови поне от 1850 г.</a:t>
            </a:r>
            <a:endParaRPr/>
          </a:p>
        </p:txBody>
      </p:sp>
      <p:pic>
        <p:nvPicPr>
          <p:cNvPr id="149" name="Google Shape;149;p21"/>
          <p:cNvPicPr preferRelativeResize="0"/>
          <p:nvPr/>
        </p:nvPicPr>
        <p:blipFill>
          <a:blip r:embed="rId3">
            <a:alphaModFix/>
          </a:blip>
          <a:stretch>
            <a:fillRect/>
          </a:stretch>
        </p:blipFill>
        <p:spPr>
          <a:xfrm>
            <a:off x="4164588" y="1371013"/>
            <a:ext cx="4124325" cy="2809875"/>
          </a:xfrm>
          <a:prstGeom prst="rect">
            <a:avLst/>
          </a:prstGeom>
          <a:noFill/>
          <a:ln>
            <a:noFill/>
          </a:ln>
        </p:spPr>
      </p:pic>
      <p:pic>
        <p:nvPicPr>
          <p:cNvPr id="150" name="Google Shape;150;p21"/>
          <p:cNvPicPr preferRelativeResize="0"/>
          <p:nvPr/>
        </p:nvPicPr>
        <p:blipFill>
          <a:blip r:embed="rId4">
            <a:alphaModFix/>
          </a:blip>
          <a:stretch>
            <a:fillRect/>
          </a:stretch>
        </p:blipFill>
        <p:spPr>
          <a:xfrm>
            <a:off x="66675" y="3788100"/>
            <a:ext cx="1237225" cy="123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bg"/>
              <a:t>Профил на курса</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Forms response chart. Question title: Какъв е профилът на средното образование, което сте завършили?. Number of responses: 64 responses." id="526" name="Google Shape;526;p67" title="Какъв е профилът на средното образование, което сте завършили?"/>
          <p:cNvPicPr preferRelativeResize="0"/>
          <p:nvPr/>
        </p:nvPicPr>
        <p:blipFill>
          <a:blip r:embed="rId3">
            <a:alphaModFix/>
          </a:blip>
          <a:stretch>
            <a:fillRect/>
          </a:stretch>
        </p:blipFill>
        <p:spPr>
          <a:xfrm>
            <a:off x="96800" y="576375"/>
            <a:ext cx="8839204" cy="372040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descr="Forms response chart. Question title: Как оценявате знанията си по програмиране до момента ?. Number of responses: 64 responses." id="531" name="Google Shape;531;p68" title="Как оценявате знанията си по програмиране до момента ?"/>
          <p:cNvPicPr preferRelativeResize="0"/>
          <p:nvPr/>
        </p:nvPicPr>
        <p:blipFill>
          <a:blip r:embed="rId3">
            <a:alphaModFix/>
          </a:blip>
          <a:stretch>
            <a:fillRect/>
          </a:stretch>
        </p:blipFill>
        <p:spPr>
          <a:xfrm>
            <a:off x="96800" y="673700"/>
            <a:ext cx="8839204" cy="372040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descr="Forms response chart. Question title: До колко добре познавам следните концепции?. Number of responses: ." id="536" name="Google Shape;536;p69" title="До колко добре познавам следните концепции?"/>
          <p:cNvPicPr preferRelativeResize="0"/>
          <p:nvPr/>
        </p:nvPicPr>
        <p:blipFill>
          <a:blip r:embed="rId3">
            <a:alphaModFix/>
          </a:blip>
          <a:stretch>
            <a:fillRect/>
          </a:stretch>
        </p:blipFill>
        <p:spPr>
          <a:xfrm>
            <a:off x="152400" y="1438275"/>
            <a:ext cx="8839204" cy="141133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descr="Forms response chart. Question title: Това е дисциплина, в която се изучава език за програмиране. А най-добре програмиране се учи като се ... програмира. Затова ще се погрижим да имате достатъчно възможности за самостоятелна работа извън компютърните зали на факултета. Разполагате ли с подходящ компютър (настолен, преносим), на който можете да правите заданията за самостоятелна работа?. Number of responses: 64 responses." id="541" name="Google Shape;541;p70" title="Това е дисциплина, в която се изучава език за програмиране. А най-добре програмиране се учи като се ... програмира. Затова ще се погрижим да имате достатъчно възможности за самостоятелна работа извън компютърните зали на факултета. Разполагате ли с подходящ компютър (настолен, преносим), на който можете да правите заданията за самостоятелна работа?"/>
          <p:cNvPicPr preferRelativeResize="0"/>
          <p:nvPr/>
        </p:nvPicPr>
        <p:blipFill>
          <a:blip r:embed="rId3">
            <a:alphaModFix/>
          </a:blip>
          <a:stretch>
            <a:fillRect/>
          </a:stretch>
        </p:blipFill>
        <p:spPr>
          <a:xfrm>
            <a:off x="187150" y="566963"/>
            <a:ext cx="8839204" cy="400958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descr="Forms response chart. Question title: Имате ли интерес към работа в ИТ индустрията. Number of responses: 64 responses." id="546" name="Google Shape;546;p71" title="Имате ли интерес към работа в ИТ индустрията"/>
          <p:cNvPicPr preferRelativeResize="0"/>
          <p:nvPr/>
        </p:nvPicPr>
        <p:blipFill>
          <a:blip r:embed="rId3">
            <a:alphaModFix/>
          </a:blip>
          <a:stretch>
            <a:fillRect/>
          </a:stretch>
        </p:blipFill>
        <p:spPr>
          <a:xfrm>
            <a:off x="152400" y="680650"/>
            <a:ext cx="8839204" cy="372040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descr="Forms response chart. Question title: Какви са очакванията Ви към дисциплината &quot;Програмиране на Java&quot;. Number of responses: 64 responses." id="551" name="Google Shape;551;p72" title="Какви са очакванията Ви към дисциплината &quot;Програмиране на Java&quot;"/>
          <p:cNvPicPr preferRelativeResize="0"/>
          <p:nvPr/>
        </p:nvPicPr>
        <p:blipFill>
          <a:blip r:embed="rId3">
            <a:alphaModFix/>
          </a:blip>
          <a:stretch>
            <a:fillRect/>
          </a:stretch>
        </p:blipFill>
        <p:spPr>
          <a:xfrm>
            <a:off x="117650" y="430425"/>
            <a:ext cx="8839204" cy="372040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descr="Forms response chart. Question title: А до колко бихте положили усилия за усвояване на материала?. Number of responses: 64 responses." id="556" name="Google Shape;556;p73" title="А до колко бихте положили усилия за усвояване на материала?"/>
          <p:cNvPicPr preferRelativeResize="0"/>
          <p:nvPr/>
        </p:nvPicPr>
        <p:blipFill>
          <a:blip r:embed="rId3">
            <a:alphaModFix/>
          </a:blip>
          <a:stretch>
            <a:fillRect/>
          </a:stretch>
        </p:blipFill>
        <p:spPr>
          <a:xfrm>
            <a:off x="152400" y="711550"/>
            <a:ext cx="8839204" cy="372040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bg"/>
              <a:t>Организация на обучението</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5"/>
          <p:cNvSpPr txBox="1"/>
          <p:nvPr>
            <p:ph type="title"/>
          </p:nvPr>
        </p:nvSpPr>
        <p:spPr>
          <a:xfrm>
            <a:off x="303975" y="310400"/>
            <a:ext cx="5271600" cy="10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solidFill>
                  <a:srgbClr val="00234B"/>
                </a:solidFill>
              </a:rPr>
              <a:t>Константин Русев</a:t>
            </a:r>
            <a:endParaRPr>
              <a:solidFill>
                <a:srgbClr val="00234B"/>
              </a:solidFill>
            </a:endParaRPr>
          </a:p>
        </p:txBody>
      </p:sp>
      <p:sp>
        <p:nvSpPr>
          <p:cNvPr id="567" name="Google Shape;567;p75"/>
          <p:cNvSpPr txBox="1"/>
          <p:nvPr>
            <p:ph idx="2" type="body"/>
          </p:nvPr>
        </p:nvSpPr>
        <p:spPr>
          <a:xfrm>
            <a:off x="303975" y="2815900"/>
            <a:ext cx="4300800" cy="20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solidFill>
                  <a:srgbClr val="00234B"/>
                </a:solidFill>
              </a:rPr>
              <a:t>Професионален опит: 7 години</a:t>
            </a:r>
            <a:endParaRPr>
              <a:solidFill>
                <a:srgbClr val="00234B"/>
              </a:solidFill>
            </a:endParaRPr>
          </a:p>
          <a:p>
            <a:pPr indent="0" lvl="0" marL="0" rtl="0" algn="l">
              <a:spcBef>
                <a:spcPts val="1600"/>
              </a:spcBef>
              <a:spcAft>
                <a:spcPts val="0"/>
              </a:spcAft>
              <a:buNone/>
            </a:pPr>
            <a:r>
              <a:rPr lang="bg">
                <a:solidFill>
                  <a:srgbClr val="00234B"/>
                </a:solidFill>
              </a:rPr>
              <a:t>Позиция: Senior Software Engineer</a:t>
            </a:r>
            <a:endParaRPr>
              <a:solidFill>
                <a:srgbClr val="00234B"/>
              </a:solidFill>
            </a:endParaRPr>
          </a:p>
          <a:p>
            <a:pPr indent="0" lvl="0" marL="0" rtl="0" algn="l">
              <a:spcBef>
                <a:spcPts val="1600"/>
              </a:spcBef>
              <a:spcAft>
                <a:spcPts val="1600"/>
              </a:spcAft>
              <a:buNone/>
            </a:pPr>
            <a:r>
              <a:rPr lang="bg">
                <a:solidFill>
                  <a:srgbClr val="00234B"/>
                </a:solidFill>
              </a:rPr>
              <a:t>Технологии: Java, Scala, Spring, Java EE (Jakarta EE), Play Framework, Lagom Framework, CQRS, Event-sourcing architecture</a:t>
            </a:r>
            <a:endParaRPr>
              <a:solidFill>
                <a:srgbClr val="00234B"/>
              </a:solidFill>
            </a:endParaRPr>
          </a:p>
        </p:txBody>
      </p:sp>
      <p:sp>
        <p:nvSpPr>
          <p:cNvPr id="568" name="Google Shape;568;p75"/>
          <p:cNvSpPr txBox="1"/>
          <p:nvPr/>
        </p:nvSpPr>
        <p:spPr>
          <a:xfrm>
            <a:off x="1098450" y="803925"/>
            <a:ext cx="3371400" cy="6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bg" sz="1200">
                <a:solidFill>
                  <a:srgbClr val="00234B"/>
                </a:solidFill>
                <a:latin typeface="Lato"/>
                <a:ea typeface="Lato"/>
                <a:cs typeface="Lato"/>
                <a:sym typeface="Lato"/>
              </a:rPr>
              <a:t>Асистент, д-р, катедра “Компютърни системи”</a:t>
            </a:r>
            <a:endParaRPr sz="1200">
              <a:solidFill>
                <a:srgbClr val="00234B"/>
              </a:solidFill>
              <a:latin typeface="Lato"/>
              <a:ea typeface="Lato"/>
              <a:cs typeface="Lato"/>
              <a:sym typeface="Lato"/>
            </a:endParaRPr>
          </a:p>
          <a:p>
            <a:pPr indent="0" lvl="0" marL="0" rtl="0" algn="l">
              <a:spcBef>
                <a:spcPts val="0"/>
              </a:spcBef>
              <a:spcAft>
                <a:spcPts val="0"/>
              </a:spcAft>
              <a:buNone/>
            </a:pPr>
            <a:r>
              <a:t/>
            </a:r>
            <a:endParaRPr sz="800">
              <a:solidFill>
                <a:srgbClr val="00234B"/>
              </a:solidFill>
              <a:latin typeface="Lato"/>
              <a:ea typeface="Lato"/>
              <a:cs typeface="Lato"/>
              <a:sym typeface="Lato"/>
            </a:endParaRPr>
          </a:p>
          <a:p>
            <a:pPr indent="0" lvl="0" marL="0" rtl="0" algn="l">
              <a:spcBef>
                <a:spcPts val="0"/>
              </a:spcBef>
              <a:spcAft>
                <a:spcPts val="0"/>
              </a:spcAft>
              <a:buNone/>
            </a:pPr>
            <a:r>
              <a:rPr lang="bg">
                <a:latin typeface="Lato"/>
                <a:ea typeface="Lato"/>
                <a:cs typeface="Lato"/>
                <a:sym typeface="Lato"/>
              </a:rPr>
              <a:t>        </a:t>
            </a:r>
            <a:r>
              <a:rPr lang="bg" sz="1200">
                <a:latin typeface="Lato"/>
                <a:ea typeface="Lato"/>
                <a:cs typeface="Lato"/>
                <a:sym typeface="Lato"/>
              </a:rPr>
              <a:t>k.russeff@uni-plovdiv.bg</a:t>
            </a:r>
            <a:endParaRPr sz="1200">
              <a:solidFill>
                <a:srgbClr val="00234B"/>
              </a:solidFill>
              <a:latin typeface="Lato"/>
              <a:ea typeface="Lato"/>
              <a:cs typeface="Lato"/>
              <a:sym typeface="Lato"/>
            </a:endParaRPr>
          </a:p>
          <a:p>
            <a:pPr indent="0" lvl="0" marL="0" rtl="0" algn="l">
              <a:spcBef>
                <a:spcPts val="0"/>
              </a:spcBef>
              <a:spcAft>
                <a:spcPts val="0"/>
              </a:spcAft>
              <a:buNone/>
            </a:pPr>
            <a:r>
              <a:t/>
            </a:r>
            <a:endParaRPr>
              <a:solidFill>
                <a:srgbClr val="00234B"/>
              </a:solidFill>
              <a:latin typeface="Lato"/>
              <a:ea typeface="Lato"/>
              <a:cs typeface="Lato"/>
              <a:sym typeface="Lato"/>
            </a:endParaRPr>
          </a:p>
        </p:txBody>
      </p:sp>
      <p:pic>
        <p:nvPicPr>
          <p:cNvPr id="569" name="Google Shape;569;p75"/>
          <p:cNvPicPr preferRelativeResize="0"/>
          <p:nvPr/>
        </p:nvPicPr>
        <p:blipFill>
          <a:blip r:embed="rId3">
            <a:alphaModFix/>
          </a:blip>
          <a:stretch>
            <a:fillRect/>
          </a:stretch>
        </p:blipFill>
        <p:spPr>
          <a:xfrm>
            <a:off x="1204674" y="1177046"/>
            <a:ext cx="204075" cy="204060"/>
          </a:xfrm>
          <a:prstGeom prst="rect">
            <a:avLst/>
          </a:prstGeom>
          <a:noFill/>
          <a:ln>
            <a:noFill/>
          </a:ln>
        </p:spPr>
      </p:pic>
      <p:pic>
        <p:nvPicPr>
          <p:cNvPr id="570" name="Google Shape;570;p75"/>
          <p:cNvPicPr preferRelativeResize="0"/>
          <p:nvPr/>
        </p:nvPicPr>
        <p:blipFill rotWithShape="1">
          <a:blip r:embed="rId4">
            <a:alphaModFix/>
          </a:blip>
          <a:srcRect b="0" l="0" r="0" t="1632"/>
          <a:stretch/>
        </p:blipFill>
        <p:spPr>
          <a:xfrm>
            <a:off x="4666725" y="459875"/>
            <a:ext cx="4172475" cy="4104375"/>
          </a:xfrm>
          <a:prstGeom prst="rect">
            <a:avLst/>
          </a:prstGeom>
          <a:noFill/>
          <a:ln>
            <a:noFill/>
          </a:ln>
          <a:effectLst>
            <a:outerShdw blurRad="142875" rotWithShape="0" algn="bl" dir="5400000" dist="57150">
              <a:srgbClr val="000000">
                <a:alpha val="50000"/>
              </a:srgbClr>
            </a:outerShdw>
          </a:effectLst>
        </p:spPr>
      </p:pic>
      <p:pic>
        <p:nvPicPr>
          <p:cNvPr id="571" name="Google Shape;571;p75"/>
          <p:cNvPicPr preferRelativeResize="0"/>
          <p:nvPr/>
        </p:nvPicPr>
        <p:blipFill rotWithShape="1">
          <a:blip r:embed="rId5">
            <a:alphaModFix/>
          </a:blip>
          <a:srcRect b="0" l="0" r="0" t="0"/>
          <a:stretch/>
        </p:blipFill>
        <p:spPr>
          <a:xfrm>
            <a:off x="418800" y="1720911"/>
            <a:ext cx="3333376" cy="1151950"/>
          </a:xfrm>
          <a:prstGeom prst="rect">
            <a:avLst/>
          </a:prstGeom>
          <a:noFill/>
          <a:ln>
            <a:noFill/>
          </a:ln>
        </p:spPr>
      </p:pic>
      <p:pic>
        <p:nvPicPr>
          <p:cNvPr id="572" name="Google Shape;572;p75"/>
          <p:cNvPicPr preferRelativeResize="0"/>
          <p:nvPr/>
        </p:nvPicPr>
        <p:blipFill rotWithShape="1">
          <a:blip r:embed="rId6">
            <a:alphaModFix/>
          </a:blip>
          <a:srcRect b="0" l="0" r="64537" t="0"/>
          <a:stretch/>
        </p:blipFill>
        <p:spPr>
          <a:xfrm>
            <a:off x="418788" y="913247"/>
            <a:ext cx="630460" cy="64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Какво друго може да е Java?</a:t>
            </a:r>
            <a:endParaRPr/>
          </a:p>
        </p:txBody>
      </p:sp>
      <p:sp>
        <p:nvSpPr>
          <p:cNvPr id="156" name="Google Shape;156;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a:t>JAWA: производител на мотори, основан в Прага, Чехословакия през 1929</a:t>
            </a:r>
            <a:endParaRPr/>
          </a:p>
        </p:txBody>
      </p:sp>
      <p:pic>
        <p:nvPicPr>
          <p:cNvPr id="157" name="Google Shape;157;p22"/>
          <p:cNvPicPr preferRelativeResize="0"/>
          <p:nvPr/>
        </p:nvPicPr>
        <p:blipFill>
          <a:blip r:embed="rId3">
            <a:alphaModFix/>
          </a:blip>
          <a:stretch>
            <a:fillRect/>
          </a:stretch>
        </p:blipFill>
        <p:spPr>
          <a:xfrm>
            <a:off x="4523750" y="1351325"/>
            <a:ext cx="3752850" cy="2809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6"/>
          <p:cNvSpPr txBox="1"/>
          <p:nvPr>
            <p:ph type="title"/>
          </p:nvPr>
        </p:nvSpPr>
        <p:spPr>
          <a:xfrm>
            <a:off x="303975" y="310400"/>
            <a:ext cx="4300800" cy="10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solidFill>
                  <a:srgbClr val="00234B"/>
                </a:solidFill>
              </a:rPr>
              <a:t>Пенчо Малинов</a:t>
            </a:r>
            <a:endParaRPr>
              <a:solidFill>
                <a:srgbClr val="00234B"/>
              </a:solidFill>
            </a:endParaRPr>
          </a:p>
        </p:txBody>
      </p:sp>
      <p:sp>
        <p:nvSpPr>
          <p:cNvPr id="578" name="Google Shape;578;p76"/>
          <p:cNvSpPr txBox="1"/>
          <p:nvPr>
            <p:ph idx="2" type="body"/>
          </p:nvPr>
        </p:nvSpPr>
        <p:spPr>
          <a:xfrm>
            <a:off x="303975" y="2796575"/>
            <a:ext cx="4691400" cy="20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solidFill>
                  <a:srgbClr val="00234B"/>
                </a:solidFill>
              </a:rPr>
              <a:t>Професионален опит: 9 години</a:t>
            </a:r>
            <a:endParaRPr>
              <a:solidFill>
                <a:srgbClr val="00234B"/>
              </a:solidFill>
            </a:endParaRPr>
          </a:p>
          <a:p>
            <a:pPr indent="0" lvl="0" marL="0" rtl="0" algn="l">
              <a:spcBef>
                <a:spcPts val="1600"/>
              </a:spcBef>
              <a:spcAft>
                <a:spcPts val="0"/>
              </a:spcAft>
              <a:buNone/>
            </a:pPr>
            <a:r>
              <a:rPr lang="bg">
                <a:solidFill>
                  <a:srgbClr val="00234B"/>
                </a:solidFill>
              </a:rPr>
              <a:t>Позиция: Technical Lead</a:t>
            </a:r>
            <a:endParaRPr>
              <a:solidFill>
                <a:srgbClr val="00234B"/>
              </a:solidFill>
            </a:endParaRPr>
          </a:p>
          <a:p>
            <a:pPr indent="0" lvl="0" marL="0" rtl="0" algn="l">
              <a:spcBef>
                <a:spcPts val="1600"/>
              </a:spcBef>
              <a:spcAft>
                <a:spcPts val="1600"/>
              </a:spcAft>
              <a:buNone/>
            </a:pPr>
            <a:r>
              <a:rPr lang="bg">
                <a:solidFill>
                  <a:srgbClr val="00234B"/>
                </a:solidFill>
              </a:rPr>
              <a:t>Технологии: Java, Jakarta(JEE), Vaadin, Spring, Spring Boot, JPA(Hibernate), OSGI, JUnit, Selenium, Cucumber, Maven, Grails</a:t>
            </a:r>
            <a:endParaRPr>
              <a:solidFill>
                <a:srgbClr val="00234B"/>
              </a:solidFill>
            </a:endParaRPr>
          </a:p>
        </p:txBody>
      </p:sp>
      <p:sp>
        <p:nvSpPr>
          <p:cNvPr id="579" name="Google Shape;579;p76"/>
          <p:cNvSpPr txBox="1"/>
          <p:nvPr/>
        </p:nvSpPr>
        <p:spPr>
          <a:xfrm>
            <a:off x="1048525" y="807225"/>
            <a:ext cx="38190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bg" sz="1200">
                <a:solidFill>
                  <a:srgbClr val="00234B"/>
                </a:solidFill>
                <a:latin typeface="Lato"/>
                <a:ea typeface="Lato"/>
                <a:cs typeface="Lato"/>
                <a:sym typeface="Lato"/>
              </a:rPr>
              <a:t>Асистент и докторант в катедра “Компютърни системи”</a:t>
            </a:r>
            <a:endParaRPr>
              <a:latin typeface="Lato"/>
              <a:ea typeface="Lato"/>
              <a:cs typeface="Lato"/>
              <a:sym typeface="Lato"/>
            </a:endParaRPr>
          </a:p>
          <a:p>
            <a:pPr indent="0" lvl="0" marL="0" rtl="0" algn="l">
              <a:spcBef>
                <a:spcPts val="0"/>
              </a:spcBef>
              <a:spcAft>
                <a:spcPts val="0"/>
              </a:spcAft>
              <a:buNone/>
            </a:pPr>
            <a:r>
              <a:rPr lang="bg" sz="800">
                <a:latin typeface="Lato"/>
                <a:ea typeface="Lato"/>
                <a:cs typeface="Lato"/>
                <a:sym typeface="Lato"/>
              </a:rPr>
              <a:t>       </a:t>
            </a:r>
            <a:endParaRPr sz="800">
              <a:latin typeface="Lato"/>
              <a:ea typeface="Lato"/>
              <a:cs typeface="Lato"/>
              <a:sym typeface="Lato"/>
            </a:endParaRPr>
          </a:p>
          <a:p>
            <a:pPr indent="0" lvl="0" marL="0" rtl="0" algn="l">
              <a:spcBef>
                <a:spcPts val="0"/>
              </a:spcBef>
              <a:spcAft>
                <a:spcPts val="0"/>
              </a:spcAft>
              <a:buNone/>
            </a:pPr>
            <a:r>
              <a:rPr lang="bg" sz="1200">
                <a:solidFill>
                  <a:srgbClr val="00234B"/>
                </a:solidFill>
                <a:latin typeface="Lato"/>
                <a:ea typeface="Lato"/>
                <a:cs typeface="Lato"/>
                <a:sym typeface="Lato"/>
              </a:rPr>
              <a:t>         pepo-malinov@uni-plovdiv.bg</a:t>
            </a:r>
            <a:endParaRPr sz="1200">
              <a:solidFill>
                <a:srgbClr val="00234B"/>
              </a:solidFill>
              <a:latin typeface="Lato"/>
              <a:ea typeface="Lato"/>
              <a:cs typeface="Lato"/>
              <a:sym typeface="Lato"/>
            </a:endParaRPr>
          </a:p>
        </p:txBody>
      </p:sp>
      <p:pic>
        <p:nvPicPr>
          <p:cNvPr id="580" name="Google Shape;580;p76"/>
          <p:cNvPicPr preferRelativeResize="0"/>
          <p:nvPr/>
        </p:nvPicPr>
        <p:blipFill>
          <a:blip r:embed="rId3">
            <a:alphaModFix/>
          </a:blip>
          <a:stretch>
            <a:fillRect/>
          </a:stretch>
        </p:blipFill>
        <p:spPr>
          <a:xfrm>
            <a:off x="1142524" y="1211196"/>
            <a:ext cx="204075" cy="204060"/>
          </a:xfrm>
          <a:prstGeom prst="rect">
            <a:avLst/>
          </a:prstGeom>
          <a:noFill/>
          <a:ln>
            <a:noFill/>
          </a:ln>
        </p:spPr>
      </p:pic>
      <p:pic>
        <p:nvPicPr>
          <p:cNvPr id="581" name="Google Shape;581;p76"/>
          <p:cNvPicPr preferRelativeResize="0"/>
          <p:nvPr/>
        </p:nvPicPr>
        <p:blipFill>
          <a:blip r:embed="rId4">
            <a:alphaModFix/>
          </a:blip>
          <a:stretch>
            <a:fillRect/>
          </a:stretch>
        </p:blipFill>
        <p:spPr>
          <a:xfrm>
            <a:off x="827800" y="2164200"/>
            <a:ext cx="2857500" cy="581025"/>
          </a:xfrm>
          <a:prstGeom prst="rect">
            <a:avLst/>
          </a:prstGeom>
          <a:noFill/>
          <a:ln>
            <a:noFill/>
          </a:ln>
        </p:spPr>
      </p:pic>
      <p:pic>
        <p:nvPicPr>
          <p:cNvPr id="582" name="Google Shape;582;p76"/>
          <p:cNvPicPr preferRelativeResize="0"/>
          <p:nvPr/>
        </p:nvPicPr>
        <p:blipFill rotWithShape="1">
          <a:blip r:embed="rId5">
            <a:alphaModFix/>
          </a:blip>
          <a:srcRect b="0" l="0" r="64537" t="0"/>
          <a:stretch/>
        </p:blipFill>
        <p:spPr>
          <a:xfrm>
            <a:off x="418788" y="913247"/>
            <a:ext cx="630460" cy="648300"/>
          </a:xfrm>
          <a:prstGeom prst="rect">
            <a:avLst/>
          </a:prstGeom>
          <a:noFill/>
          <a:ln>
            <a:noFill/>
          </a:ln>
        </p:spPr>
      </p:pic>
      <p:pic>
        <p:nvPicPr>
          <p:cNvPr id="583" name="Google Shape;583;p76"/>
          <p:cNvPicPr preferRelativeResize="0"/>
          <p:nvPr/>
        </p:nvPicPr>
        <p:blipFill>
          <a:blip r:embed="rId6">
            <a:alphaModFix/>
          </a:blip>
          <a:stretch>
            <a:fillRect/>
          </a:stretch>
        </p:blipFill>
        <p:spPr>
          <a:xfrm>
            <a:off x="4995375" y="532800"/>
            <a:ext cx="3843826" cy="38438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Организация на обучението</a:t>
            </a:r>
            <a:endParaRPr/>
          </a:p>
        </p:txBody>
      </p:sp>
      <p:sp>
        <p:nvSpPr>
          <p:cNvPr id="589" name="Google Shape;589;p77"/>
          <p:cNvSpPr txBox="1"/>
          <p:nvPr>
            <p:ph idx="1" type="body"/>
          </p:nvPr>
        </p:nvSpPr>
        <p:spPr>
          <a:xfrm>
            <a:off x="729450" y="2078875"/>
            <a:ext cx="7688700" cy="28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                Google Classroom (</a:t>
            </a:r>
            <a:r>
              <a:rPr lang="bg" u="sng">
                <a:solidFill>
                  <a:schemeClr val="hlink"/>
                </a:solidFill>
                <a:hlinkClick r:id="rId3"/>
              </a:rPr>
              <a:t>https://classroom.google.com/</a:t>
            </a:r>
            <a:r>
              <a:rPr lang="bg"/>
              <a:t>)</a:t>
            </a:r>
            <a:endParaRPr/>
          </a:p>
          <a:p>
            <a:pPr indent="-311150" lvl="0" marL="457200" rtl="0" algn="l">
              <a:spcBef>
                <a:spcPts val="1600"/>
              </a:spcBef>
              <a:spcAft>
                <a:spcPts val="0"/>
              </a:spcAft>
              <a:buSzPts val="1300"/>
              <a:buChar char="●"/>
            </a:pPr>
            <a:r>
              <a:rPr lang="bg"/>
              <a:t>Материали</a:t>
            </a:r>
            <a:endParaRPr/>
          </a:p>
          <a:p>
            <a:pPr indent="-311150" lvl="0" marL="457200" rtl="0" algn="l">
              <a:spcBef>
                <a:spcPts val="0"/>
              </a:spcBef>
              <a:spcAft>
                <a:spcPts val="0"/>
              </a:spcAft>
              <a:buSzPts val="1300"/>
              <a:buChar char="●"/>
            </a:pPr>
            <a:r>
              <a:rPr lang="bg"/>
              <a:t>Задания</a:t>
            </a:r>
            <a:endParaRPr/>
          </a:p>
          <a:p>
            <a:pPr indent="-311150" lvl="0" marL="457200" rtl="0" algn="l">
              <a:spcBef>
                <a:spcPts val="0"/>
              </a:spcBef>
              <a:spcAft>
                <a:spcPts val="0"/>
              </a:spcAft>
              <a:buSzPts val="1300"/>
              <a:buChar char="●"/>
            </a:pPr>
            <a:r>
              <a:rPr lang="bg"/>
              <a:t>Лекции</a:t>
            </a:r>
            <a:endParaRPr/>
          </a:p>
          <a:p>
            <a:pPr indent="-311150" lvl="0" marL="457200" rtl="0" algn="l">
              <a:spcBef>
                <a:spcPts val="0"/>
              </a:spcBef>
              <a:spcAft>
                <a:spcPts val="0"/>
              </a:spcAft>
              <a:buSzPts val="1300"/>
              <a:buChar char="●"/>
            </a:pPr>
            <a:r>
              <a:rPr lang="bg"/>
              <a:t>Комуникация</a:t>
            </a:r>
            <a:endParaRPr/>
          </a:p>
          <a:p>
            <a:pPr indent="0" lvl="0" marL="0" rtl="0" algn="l">
              <a:spcBef>
                <a:spcPts val="1600"/>
              </a:spcBef>
              <a:spcAft>
                <a:spcPts val="0"/>
              </a:spcAft>
              <a:buNone/>
            </a:pPr>
            <a:r>
              <a:rPr lang="bg"/>
              <a:t>                FMI Gitlab (</a:t>
            </a:r>
            <a:r>
              <a:rPr lang="bg" u="sng">
                <a:solidFill>
                  <a:schemeClr val="hlink"/>
                </a:solidFill>
                <a:hlinkClick r:id="rId4"/>
              </a:rPr>
              <a:t>https://git.fmi.uni-plovdiv.bg/</a:t>
            </a:r>
            <a:r>
              <a:rPr lang="bg"/>
              <a:t>)</a:t>
            </a:r>
            <a:endParaRPr/>
          </a:p>
          <a:p>
            <a:pPr indent="-311150" lvl="0" marL="457200" rtl="0" algn="l">
              <a:spcBef>
                <a:spcPts val="1600"/>
              </a:spcBef>
              <a:spcAft>
                <a:spcPts val="0"/>
              </a:spcAft>
              <a:buSzPts val="1300"/>
              <a:buChar char="●"/>
            </a:pPr>
            <a:r>
              <a:rPr lang="bg"/>
              <a:t>Хранилище за домашни работи</a:t>
            </a:r>
            <a:endParaRPr/>
          </a:p>
          <a:p>
            <a:pPr indent="-311150" lvl="0" marL="457200" rtl="0" algn="l">
              <a:spcBef>
                <a:spcPts val="0"/>
              </a:spcBef>
              <a:spcAft>
                <a:spcPts val="0"/>
              </a:spcAft>
              <a:buSzPts val="1300"/>
              <a:buChar char="●"/>
            </a:pPr>
            <a:r>
              <a:rPr lang="bg"/>
              <a:t>Примери от лекции и упражнения</a:t>
            </a:r>
            <a:endParaRPr/>
          </a:p>
          <a:p>
            <a:pPr indent="0" lvl="0" marL="0" rtl="0" algn="l">
              <a:spcBef>
                <a:spcPts val="1600"/>
              </a:spcBef>
              <a:spcAft>
                <a:spcPts val="1600"/>
              </a:spcAft>
              <a:buNone/>
            </a:pPr>
            <a:r>
              <a:t/>
            </a:r>
            <a:endParaRPr/>
          </a:p>
        </p:txBody>
      </p:sp>
      <p:pic>
        <p:nvPicPr>
          <p:cNvPr id="590" name="Google Shape;590;p77"/>
          <p:cNvPicPr preferRelativeResize="0"/>
          <p:nvPr/>
        </p:nvPicPr>
        <p:blipFill>
          <a:blip r:embed="rId5">
            <a:alphaModFix/>
          </a:blip>
          <a:stretch>
            <a:fillRect/>
          </a:stretch>
        </p:blipFill>
        <p:spPr>
          <a:xfrm>
            <a:off x="803675" y="2056673"/>
            <a:ext cx="457200" cy="457200"/>
          </a:xfrm>
          <a:prstGeom prst="rect">
            <a:avLst/>
          </a:prstGeom>
          <a:noFill/>
          <a:ln>
            <a:noFill/>
          </a:ln>
        </p:spPr>
      </p:pic>
      <p:pic>
        <p:nvPicPr>
          <p:cNvPr id="591" name="Google Shape;591;p77"/>
          <p:cNvPicPr preferRelativeResize="0"/>
          <p:nvPr/>
        </p:nvPicPr>
        <p:blipFill>
          <a:blip r:embed="rId6">
            <a:alphaModFix/>
          </a:blip>
          <a:stretch>
            <a:fillRect/>
          </a:stretch>
        </p:blipFill>
        <p:spPr>
          <a:xfrm>
            <a:off x="803673" y="3623925"/>
            <a:ext cx="457201" cy="42176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Организация на обучението</a:t>
            </a:r>
            <a:endParaRPr/>
          </a:p>
        </p:txBody>
      </p:sp>
      <p:pic>
        <p:nvPicPr>
          <p:cNvPr id="597" name="Google Shape;597;p78"/>
          <p:cNvPicPr preferRelativeResize="0"/>
          <p:nvPr/>
        </p:nvPicPr>
        <p:blipFill>
          <a:blip r:embed="rId3">
            <a:alphaModFix/>
          </a:blip>
          <a:stretch>
            <a:fillRect/>
          </a:stretch>
        </p:blipFill>
        <p:spPr>
          <a:xfrm>
            <a:off x="1476375" y="2979350"/>
            <a:ext cx="6191250" cy="1819275"/>
          </a:xfrm>
          <a:prstGeom prst="rect">
            <a:avLst/>
          </a:prstGeom>
          <a:noFill/>
          <a:ln>
            <a:noFill/>
          </a:ln>
        </p:spPr>
      </p:pic>
      <p:pic>
        <p:nvPicPr>
          <p:cNvPr id="598" name="Google Shape;598;p78"/>
          <p:cNvPicPr preferRelativeResize="0"/>
          <p:nvPr/>
        </p:nvPicPr>
        <p:blipFill>
          <a:blip r:embed="rId4">
            <a:alphaModFix/>
          </a:blip>
          <a:stretch>
            <a:fillRect/>
          </a:stretch>
        </p:blipFill>
        <p:spPr>
          <a:xfrm rot="1">
            <a:off x="1621325" y="2303076"/>
            <a:ext cx="6057900" cy="676275"/>
          </a:xfrm>
          <a:prstGeom prst="rect">
            <a:avLst/>
          </a:prstGeom>
          <a:noFill/>
          <a:ln>
            <a:noFill/>
          </a:ln>
        </p:spPr>
      </p:pic>
      <p:pic>
        <p:nvPicPr>
          <p:cNvPr id="599" name="Google Shape;599;p78"/>
          <p:cNvPicPr preferRelativeResize="0"/>
          <p:nvPr/>
        </p:nvPicPr>
        <p:blipFill>
          <a:blip r:embed="rId4">
            <a:alphaModFix/>
          </a:blip>
          <a:stretch>
            <a:fillRect/>
          </a:stretch>
        </p:blipFill>
        <p:spPr>
          <a:xfrm rot="1">
            <a:off x="1544850" y="2303076"/>
            <a:ext cx="6057900" cy="676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Оценяване</a:t>
            </a:r>
            <a:endParaRPr/>
          </a:p>
        </p:txBody>
      </p:sp>
      <p:sp>
        <p:nvSpPr>
          <p:cNvPr id="605" name="Google Shape;605;p79"/>
          <p:cNvSpPr txBox="1"/>
          <p:nvPr>
            <p:ph idx="1" type="body"/>
          </p:nvPr>
        </p:nvSpPr>
        <p:spPr>
          <a:xfrm>
            <a:off x="729450" y="2078875"/>
            <a:ext cx="3842400" cy="25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1. Два компонента:</a:t>
            </a:r>
            <a:endParaRPr/>
          </a:p>
          <a:p>
            <a:pPr indent="0" lvl="0" marL="0" rtl="0" algn="l">
              <a:spcBef>
                <a:spcPts val="1600"/>
              </a:spcBef>
              <a:spcAft>
                <a:spcPts val="0"/>
              </a:spcAft>
              <a:buNone/>
            </a:pPr>
            <a:r>
              <a:rPr lang="bg"/>
              <a:t>	A) Домашни, тежест 80%</a:t>
            </a:r>
            <a:endParaRPr/>
          </a:p>
          <a:p>
            <a:pPr indent="0" lvl="0" marL="0" rtl="0" algn="l">
              <a:spcBef>
                <a:spcPts val="1600"/>
              </a:spcBef>
              <a:spcAft>
                <a:spcPts val="0"/>
              </a:spcAft>
              <a:buNone/>
            </a:pPr>
            <a:r>
              <a:rPr lang="bg"/>
              <a:t>	B) Теоретичен тест, тежест 20%</a:t>
            </a:r>
            <a:endParaRPr/>
          </a:p>
          <a:p>
            <a:pPr indent="0" lvl="0" marL="0" rtl="0" algn="l">
              <a:spcBef>
                <a:spcPts val="1600"/>
              </a:spcBef>
              <a:spcAft>
                <a:spcPts val="1600"/>
              </a:spcAft>
              <a:buNone/>
            </a:pPr>
            <a:r>
              <a:rPr lang="bg"/>
              <a:t>2. Сумата от точките A + B дава крайните точки - C, които се трансформират в оценка от 2 до 6 като цяло число. Скалата за преобразуване е както следва:</a:t>
            </a:r>
            <a:endParaRPr/>
          </a:p>
        </p:txBody>
      </p:sp>
      <p:graphicFrame>
        <p:nvGraphicFramePr>
          <p:cNvPr id="606" name="Google Shape;606;p79"/>
          <p:cNvGraphicFramePr/>
          <p:nvPr/>
        </p:nvGraphicFramePr>
        <p:xfrm>
          <a:off x="5295525" y="2112000"/>
          <a:ext cx="3000000" cy="3000000"/>
        </p:xfrm>
        <a:graphic>
          <a:graphicData uri="http://schemas.openxmlformats.org/drawingml/2006/table">
            <a:tbl>
              <a:tblPr>
                <a:noFill/>
                <a:tableStyleId>{B9CFAB3A-5AC4-4D80-9A32-7C3135F66BCE}</a:tableStyleId>
              </a:tblPr>
              <a:tblGrid>
                <a:gridCol w="756350"/>
                <a:gridCol w="1712350"/>
              </a:tblGrid>
              <a:tr h="399775">
                <a:tc>
                  <a:txBody>
                    <a:bodyPr/>
                    <a:lstStyle/>
                    <a:p>
                      <a:pPr indent="0" lvl="0" marL="0" rtl="0" algn="ctr">
                        <a:spcBef>
                          <a:spcPts val="0"/>
                        </a:spcBef>
                        <a:spcAft>
                          <a:spcPts val="0"/>
                        </a:spcAft>
                        <a:buNone/>
                      </a:pPr>
                      <a:r>
                        <a:rPr b="1" lang="bg" sz="1000"/>
                        <a:t>% т</a:t>
                      </a:r>
                      <a:r>
                        <a:rPr b="1" lang="bg" sz="1000"/>
                        <a:t>очки C</a:t>
                      </a:r>
                      <a:endParaRPr b="1" sz="1000"/>
                    </a:p>
                  </a:txBody>
                  <a:tcPr marT="91425" marB="91425" marR="91425" marL="91425"/>
                </a:tc>
                <a:tc>
                  <a:txBody>
                    <a:bodyPr/>
                    <a:lstStyle/>
                    <a:p>
                      <a:pPr indent="0" lvl="0" marL="0" rtl="0" algn="l">
                        <a:spcBef>
                          <a:spcPts val="0"/>
                        </a:spcBef>
                        <a:spcAft>
                          <a:spcPts val="0"/>
                        </a:spcAft>
                        <a:buNone/>
                      </a:pPr>
                      <a:r>
                        <a:rPr b="1" lang="bg" sz="1000"/>
                        <a:t>Оценка</a:t>
                      </a:r>
                      <a:endParaRPr b="1" sz="1000"/>
                    </a:p>
                  </a:txBody>
                  <a:tcPr marT="91425" marB="91425" marR="91425" marL="91425" anchor="ctr"/>
                </a:tc>
              </a:tr>
              <a:tr h="399775">
                <a:tc>
                  <a:txBody>
                    <a:bodyPr/>
                    <a:lstStyle/>
                    <a:p>
                      <a:pPr indent="0" lvl="0" marL="0" rtl="0" algn="ctr">
                        <a:spcBef>
                          <a:spcPts val="0"/>
                        </a:spcBef>
                        <a:spcAft>
                          <a:spcPts val="0"/>
                        </a:spcAft>
                        <a:buNone/>
                      </a:pPr>
                      <a:r>
                        <a:rPr lang="bg" sz="1000"/>
                        <a:t>85%</a:t>
                      </a:r>
                      <a:endParaRPr sz="1000"/>
                    </a:p>
                  </a:txBody>
                  <a:tcPr marT="91425" marB="91425" marR="91425" marL="91425"/>
                </a:tc>
                <a:tc>
                  <a:txBody>
                    <a:bodyPr/>
                    <a:lstStyle/>
                    <a:p>
                      <a:pPr indent="0" lvl="0" marL="0" rtl="0" algn="l">
                        <a:spcBef>
                          <a:spcPts val="0"/>
                        </a:spcBef>
                        <a:spcAft>
                          <a:spcPts val="0"/>
                        </a:spcAft>
                        <a:buNone/>
                      </a:pPr>
                      <a:r>
                        <a:rPr lang="bg" sz="1000"/>
                        <a:t>Отличен (6)</a:t>
                      </a:r>
                      <a:endParaRPr sz="1000"/>
                    </a:p>
                  </a:txBody>
                  <a:tcPr marT="91425" marB="91425" marR="91425" marL="91425"/>
                </a:tc>
              </a:tr>
              <a:tr h="399775">
                <a:tc>
                  <a:txBody>
                    <a:bodyPr/>
                    <a:lstStyle/>
                    <a:p>
                      <a:pPr indent="0" lvl="0" marL="0" rtl="0" algn="ctr">
                        <a:spcBef>
                          <a:spcPts val="0"/>
                        </a:spcBef>
                        <a:spcAft>
                          <a:spcPts val="0"/>
                        </a:spcAft>
                        <a:buNone/>
                      </a:pPr>
                      <a:r>
                        <a:rPr lang="bg" sz="1000"/>
                        <a:t>70%</a:t>
                      </a:r>
                      <a:endParaRPr sz="1000"/>
                    </a:p>
                  </a:txBody>
                  <a:tcPr marT="91425" marB="91425" marR="91425" marL="91425"/>
                </a:tc>
                <a:tc>
                  <a:txBody>
                    <a:bodyPr/>
                    <a:lstStyle/>
                    <a:p>
                      <a:pPr indent="0" lvl="0" marL="0" rtl="0" algn="l">
                        <a:spcBef>
                          <a:spcPts val="0"/>
                        </a:spcBef>
                        <a:spcAft>
                          <a:spcPts val="0"/>
                        </a:spcAft>
                        <a:buNone/>
                      </a:pPr>
                      <a:r>
                        <a:rPr lang="bg" sz="1000"/>
                        <a:t>Много добър (5)</a:t>
                      </a:r>
                      <a:endParaRPr sz="1000"/>
                    </a:p>
                  </a:txBody>
                  <a:tcPr marT="91425" marB="91425" marR="91425" marL="91425"/>
                </a:tc>
              </a:tr>
              <a:tr h="399775">
                <a:tc>
                  <a:txBody>
                    <a:bodyPr/>
                    <a:lstStyle/>
                    <a:p>
                      <a:pPr indent="0" lvl="0" marL="0" rtl="0" algn="ctr">
                        <a:spcBef>
                          <a:spcPts val="0"/>
                        </a:spcBef>
                        <a:spcAft>
                          <a:spcPts val="0"/>
                        </a:spcAft>
                        <a:buNone/>
                      </a:pPr>
                      <a:r>
                        <a:rPr lang="bg" sz="1000"/>
                        <a:t>55%</a:t>
                      </a:r>
                      <a:endParaRPr sz="1000"/>
                    </a:p>
                  </a:txBody>
                  <a:tcPr marT="91425" marB="91425" marR="91425" marL="91425"/>
                </a:tc>
                <a:tc>
                  <a:txBody>
                    <a:bodyPr/>
                    <a:lstStyle/>
                    <a:p>
                      <a:pPr indent="0" lvl="0" marL="0" rtl="0" algn="l">
                        <a:spcBef>
                          <a:spcPts val="0"/>
                        </a:spcBef>
                        <a:spcAft>
                          <a:spcPts val="0"/>
                        </a:spcAft>
                        <a:buNone/>
                      </a:pPr>
                      <a:r>
                        <a:rPr lang="bg" sz="1000"/>
                        <a:t>Добър (4)</a:t>
                      </a:r>
                      <a:endParaRPr sz="1000"/>
                    </a:p>
                  </a:txBody>
                  <a:tcPr marT="91425" marB="91425" marR="91425" marL="91425"/>
                </a:tc>
              </a:tr>
              <a:tr h="399775">
                <a:tc>
                  <a:txBody>
                    <a:bodyPr/>
                    <a:lstStyle/>
                    <a:p>
                      <a:pPr indent="0" lvl="0" marL="0" rtl="0" algn="ctr">
                        <a:spcBef>
                          <a:spcPts val="0"/>
                        </a:spcBef>
                        <a:spcAft>
                          <a:spcPts val="0"/>
                        </a:spcAft>
                        <a:buNone/>
                      </a:pPr>
                      <a:r>
                        <a:rPr lang="bg" sz="1000"/>
                        <a:t>40%</a:t>
                      </a:r>
                      <a:endParaRPr sz="1000"/>
                    </a:p>
                  </a:txBody>
                  <a:tcPr marT="91425" marB="91425" marR="91425" marL="91425"/>
                </a:tc>
                <a:tc>
                  <a:txBody>
                    <a:bodyPr/>
                    <a:lstStyle/>
                    <a:p>
                      <a:pPr indent="0" lvl="0" marL="0" rtl="0" algn="l">
                        <a:spcBef>
                          <a:spcPts val="0"/>
                        </a:spcBef>
                        <a:spcAft>
                          <a:spcPts val="0"/>
                        </a:spcAft>
                        <a:buNone/>
                      </a:pPr>
                      <a:r>
                        <a:rPr lang="bg" sz="1000"/>
                        <a:t>Среден (3)</a:t>
                      </a:r>
                      <a:endParaRPr sz="1000"/>
                    </a:p>
                  </a:txBody>
                  <a:tcPr marT="91425" marB="91425" marR="91425" marL="91425"/>
                </a:tc>
              </a:tr>
            </a:tbl>
          </a:graphicData>
        </a:graphic>
      </p:graphicFrame>
      <p:sp>
        <p:nvSpPr>
          <p:cNvPr id="607" name="Google Shape;607;p79"/>
          <p:cNvSpPr/>
          <p:nvPr/>
        </p:nvSpPr>
        <p:spPr>
          <a:xfrm>
            <a:off x="4351125" y="924450"/>
            <a:ext cx="4413600" cy="799200"/>
          </a:xfrm>
          <a:prstGeom prst="wedgeRoundRectCallout">
            <a:avLst>
              <a:gd fmla="val -5117" name="adj1"/>
              <a:gd fmla="val 8741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bg" sz="1100"/>
              <a:t>Правило:</a:t>
            </a:r>
            <a:r>
              <a:rPr lang="bg" sz="1100"/>
              <a:t> </a:t>
            </a:r>
            <a:r>
              <a:rPr i="1" lang="bg" sz="1100"/>
              <a:t>Ако на компонент B (теоретичния тест) са изкарани по-малко от 50% от точките за компонента, без значение какви точки има събрани по компонент A, то крайната оценка от дисциплината е слаб.</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Практическите занятия</a:t>
            </a:r>
            <a:endParaRPr/>
          </a:p>
        </p:txBody>
      </p:sp>
      <p:sp>
        <p:nvSpPr>
          <p:cNvPr id="613" name="Google Shape;613;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Всяко практическо занятие завършва с дефиниране на задание за самостоятелна работа, със срок на предаване: вторник на следващата седмица, 20:30.</a:t>
            </a:r>
            <a:endParaRPr/>
          </a:p>
          <a:p>
            <a:pPr indent="0" lvl="0" marL="0" rtl="0" algn="l">
              <a:spcBef>
                <a:spcPts val="1600"/>
              </a:spcBef>
              <a:spcAft>
                <a:spcPts val="0"/>
              </a:spcAft>
              <a:buNone/>
            </a:pPr>
            <a:r>
              <a:rPr lang="bg"/>
              <a:t>Всяко задание е за 100 т.</a:t>
            </a:r>
            <a:endParaRPr/>
          </a:p>
          <a:p>
            <a:pPr indent="0" lvl="0" marL="0" rtl="0" algn="l">
              <a:spcBef>
                <a:spcPts val="1600"/>
              </a:spcBef>
              <a:spcAft>
                <a:spcPts val="0"/>
              </a:spcAft>
              <a:buNone/>
            </a:pPr>
            <a:r>
              <a:rPr lang="bg"/>
              <a:t>С тях се натрупват точките по компонент А.</a:t>
            </a:r>
            <a:endParaRPr/>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Изпит</a:t>
            </a:r>
            <a:endParaRPr/>
          </a:p>
        </p:txBody>
      </p:sp>
      <p:sp>
        <p:nvSpPr>
          <p:cNvPr id="619" name="Google Shape;619;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bg"/>
              <a:t>Електронен тест в DeLC (</a:t>
            </a:r>
            <a:r>
              <a:rPr lang="bg" u="sng">
                <a:solidFill>
                  <a:schemeClr val="hlink"/>
                </a:solidFill>
                <a:hlinkClick r:id="rId3"/>
              </a:rPr>
              <a:t>http://delc.fmi.uni-plovdiv.net</a:t>
            </a:r>
            <a:r>
              <a:rPr lang="bg"/>
              <a:t>)</a:t>
            </a:r>
            <a:endParaRPr/>
          </a:p>
          <a:p>
            <a:pPr indent="-311150" lvl="0" marL="457200" rtl="0" algn="l">
              <a:spcBef>
                <a:spcPts val="0"/>
              </a:spcBef>
              <a:spcAft>
                <a:spcPts val="0"/>
              </a:spcAft>
              <a:buSzPts val="1300"/>
              <a:buAutoNum type="arabicPeriod"/>
            </a:pPr>
            <a:r>
              <a:rPr lang="bg"/>
              <a:t>Затворени и отворени въпроси.</a:t>
            </a:r>
            <a:endParaRPr/>
          </a:p>
          <a:p>
            <a:pPr indent="-311150" lvl="0" marL="457200" rtl="0" algn="l">
              <a:spcBef>
                <a:spcPts val="0"/>
              </a:spcBef>
              <a:spcAft>
                <a:spcPts val="0"/>
              </a:spcAft>
              <a:buSzPts val="1300"/>
              <a:buAutoNum type="arabicPeriod"/>
            </a:pPr>
            <a:r>
              <a:rPr lang="bg"/>
              <a:t>Резултат </a:t>
            </a:r>
            <a:r>
              <a:rPr lang="bg">
                <a:solidFill>
                  <a:srgbClr val="CC0000"/>
                </a:solidFill>
              </a:rPr>
              <a:t>под 50% на теста анулира всички натрупани точки</a:t>
            </a:r>
            <a:r>
              <a:rPr lang="bg"/>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Алтернативна схема за оценяване</a:t>
            </a:r>
            <a:endParaRPr/>
          </a:p>
        </p:txBody>
      </p:sp>
      <p:sp>
        <p:nvSpPr>
          <p:cNvPr id="625" name="Google Shape;625;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Алтернативната схема за оценяване е предназначена за хората, на които програмирането не се отдава. Те няма как да получат висока оценка по тази дисциплина, но все пак смятаме, че това не трябва да е непреодолима пречка за продължаване на обучението.</a:t>
            </a:r>
            <a:endParaRPr/>
          </a:p>
          <a:p>
            <a:pPr indent="0" lvl="0" marL="0" rtl="0" algn="l">
              <a:spcBef>
                <a:spcPts val="1600"/>
              </a:spcBef>
              <a:spcAft>
                <a:spcPts val="0"/>
              </a:spcAft>
              <a:buNone/>
            </a:pPr>
            <a:r>
              <a:rPr lang="bg"/>
              <a:t>В този случай концепцията, е че ако студентът е положил максимално усилия да усвои материала, въпреки незадоволителните резултати, може да получи оценка “среден” при следните условия:</a:t>
            </a:r>
            <a:endParaRPr/>
          </a:p>
          <a:p>
            <a:pPr indent="-311150" lvl="0" marL="457200" rtl="0" algn="l">
              <a:spcBef>
                <a:spcPts val="1600"/>
              </a:spcBef>
              <a:spcAft>
                <a:spcPts val="0"/>
              </a:spcAft>
              <a:buSzPts val="1300"/>
              <a:buChar char="●"/>
            </a:pPr>
            <a:r>
              <a:rPr lang="bg"/>
              <a:t>Студента има посещение на 100% от занятията (лекции и упражнения).</a:t>
            </a:r>
            <a:endParaRPr/>
          </a:p>
          <a:p>
            <a:pPr indent="-311150" lvl="0" marL="457200" rtl="0" algn="l">
              <a:spcBef>
                <a:spcPts val="0"/>
              </a:spcBef>
              <a:spcAft>
                <a:spcPts val="0"/>
              </a:spcAft>
              <a:buSzPts val="1300"/>
              <a:buChar char="●"/>
            </a:pPr>
            <a:r>
              <a:rPr lang="bg"/>
              <a:t>Точките от компонент B (теоретичния тест) са поне 30%.</a:t>
            </a:r>
            <a:endParaRPr/>
          </a:p>
          <a:p>
            <a:pPr indent="0" lvl="0" marL="0" rtl="0" algn="l">
              <a:spcBef>
                <a:spcPts val="1600"/>
              </a:spcBef>
              <a:spcAft>
                <a:spcPts val="1600"/>
              </a:spcAft>
              <a:buNone/>
            </a:pPr>
            <a:r>
              <a:t/>
            </a:r>
            <a:endParaRPr/>
          </a:p>
        </p:txBody>
      </p:sp>
      <p:sp>
        <p:nvSpPr>
          <p:cNvPr id="626" name="Google Shape;626;p82"/>
          <p:cNvSpPr/>
          <p:nvPr/>
        </p:nvSpPr>
        <p:spPr>
          <a:xfrm>
            <a:off x="3482275" y="4371975"/>
            <a:ext cx="5511900" cy="597900"/>
          </a:xfrm>
          <a:prstGeom prst="wedgeRoundRectCallout">
            <a:avLst>
              <a:gd fmla="val 315" name="adj1"/>
              <a:gd fmla="val -13602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bg" sz="1100"/>
              <a:t>Правило:</a:t>
            </a:r>
            <a:r>
              <a:rPr lang="bg" sz="1100"/>
              <a:t> </a:t>
            </a:r>
            <a:r>
              <a:rPr i="1" lang="bg" sz="1100"/>
              <a:t>Липсващо посещение може да бъде компенсирано с 2 домашни, на които са получени поне по 50% от точките за всяко.</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Изпит</a:t>
            </a:r>
            <a:endParaRPr/>
          </a:p>
        </p:txBody>
      </p:sp>
      <p:sp>
        <p:nvSpPr>
          <p:cNvPr id="632" name="Google Shape;632;p83"/>
          <p:cNvSpPr txBox="1"/>
          <p:nvPr>
            <p:ph idx="1" type="body"/>
          </p:nvPr>
        </p:nvSpPr>
        <p:spPr>
          <a:xfrm>
            <a:off x="729450" y="2078875"/>
            <a:ext cx="7688700" cy="7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Теоретичния тест (компонент B) се провежда на официалните дати за изпитите по време на сесиите - редовна, поправителна и ликвидационна, в DeLC.</a:t>
            </a:r>
            <a:endParaRPr/>
          </a:p>
          <a:p>
            <a:pPr indent="0" lvl="0" marL="0" rtl="0" algn="l">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Редовен изпит</a:t>
            </a:r>
            <a:endParaRPr/>
          </a:p>
        </p:txBody>
      </p:sp>
      <p:sp>
        <p:nvSpPr>
          <p:cNvPr id="638" name="Google Shape;638;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Право за явяване на изпита на редовната сесия имат всички студенти, които:</a:t>
            </a:r>
            <a:endParaRPr/>
          </a:p>
          <a:p>
            <a:pPr indent="-311150" lvl="0" marL="457200" rtl="0" algn="l">
              <a:spcBef>
                <a:spcPts val="1600"/>
              </a:spcBef>
              <a:spcAft>
                <a:spcPts val="0"/>
              </a:spcAft>
              <a:buSzPts val="1300"/>
              <a:buChar char="●"/>
            </a:pPr>
            <a:r>
              <a:rPr lang="bg"/>
              <a:t>са получили минимум 25% от всички възможни точки по компонент A, което дава теоретична възможност при изкарване на 100% от точките на теоретичния тест да се събере минимума от общо 40% за крайна оценка среден;</a:t>
            </a:r>
            <a:endParaRPr/>
          </a:p>
          <a:p>
            <a:pPr indent="-311150" lvl="0" marL="457200" rtl="0" algn="l">
              <a:spcBef>
                <a:spcPts val="0"/>
              </a:spcBef>
              <a:spcAft>
                <a:spcPts val="0"/>
              </a:spcAft>
              <a:buSzPts val="1300"/>
              <a:buChar char="●"/>
            </a:pPr>
            <a:r>
              <a:rPr lang="bg"/>
              <a:t>или са изпълнили условията за алтернативната схема за оценяване - т.е. имат 100% посещаемост на занятията (лекции и упражнения).</a:t>
            </a:r>
            <a:endParaRPr/>
          </a:p>
          <a:p>
            <a:pPr indent="0" lvl="0" marL="0" rtl="0" algn="l">
              <a:spcBef>
                <a:spcPts val="1600"/>
              </a:spcBef>
              <a:spcAft>
                <a:spcPts val="0"/>
              </a:spcAft>
              <a:buNone/>
            </a:pPr>
            <a:r>
              <a:rPr i="1" lang="bg"/>
              <a:t>В сила: основна и алтернативна схеми за оценяване</a:t>
            </a:r>
            <a:endParaRPr i="1"/>
          </a:p>
          <a:p>
            <a:pPr indent="0" lvl="0" marL="0" rtl="0" algn="l">
              <a:spcBef>
                <a:spcPts val="160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Поправителен изпит</a:t>
            </a:r>
            <a:endParaRPr/>
          </a:p>
        </p:txBody>
      </p:sp>
      <p:sp>
        <p:nvSpPr>
          <p:cNvPr id="644" name="Google Shape;644;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Право за явяване на поправителна сесия имат всички студенти, които нямат получена крайна оценка по-голяма от слаб, и които:</a:t>
            </a:r>
            <a:endParaRPr/>
          </a:p>
          <a:p>
            <a:pPr indent="-311150" lvl="0" marL="457200" rtl="0" algn="l">
              <a:spcBef>
                <a:spcPts val="1600"/>
              </a:spcBef>
              <a:spcAft>
                <a:spcPts val="0"/>
              </a:spcAft>
              <a:buSzPts val="1300"/>
              <a:buChar char="●"/>
            </a:pPr>
            <a:r>
              <a:rPr lang="bg"/>
              <a:t>са изпълнили едно от условията за явяване на редовния изпит (предния слайд);</a:t>
            </a:r>
            <a:endParaRPr/>
          </a:p>
          <a:p>
            <a:pPr indent="-311150" lvl="0" marL="457200" rtl="0" algn="l">
              <a:spcBef>
                <a:spcPts val="0"/>
              </a:spcBef>
              <a:spcAft>
                <a:spcPts val="0"/>
              </a:spcAft>
              <a:buSzPts val="1300"/>
              <a:buChar char="●"/>
            </a:pPr>
            <a:r>
              <a:rPr lang="bg"/>
              <a:t>или са реализирали и предали предварително проект, за който са получили поне 25% от точките по компонент A. Заданието за проекта се публикува 10 дни преди датата на поправителния изпит.</a:t>
            </a:r>
            <a:endParaRPr/>
          </a:p>
          <a:p>
            <a:pPr indent="0" lvl="0" marL="0" rtl="0" algn="l">
              <a:spcBef>
                <a:spcPts val="1600"/>
              </a:spcBef>
              <a:spcAft>
                <a:spcPts val="0"/>
              </a:spcAft>
              <a:buNone/>
            </a:pPr>
            <a:r>
              <a:rPr i="1" lang="bg"/>
              <a:t>В сила: основна и алтернативна схеми за оценяване</a:t>
            </a:r>
            <a:endParaRPr i="1"/>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Java като програмен език</a:t>
            </a:r>
            <a:endParaRPr/>
          </a:p>
        </p:txBody>
      </p:sp>
      <p:sp>
        <p:nvSpPr>
          <p:cNvPr id="163" name="Google Shape;163;p23"/>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a:t>Фокусът на лекциите е върху езика за програмиране Java</a:t>
            </a:r>
            <a:endParaRPr/>
          </a:p>
        </p:txBody>
      </p:sp>
      <p:pic>
        <p:nvPicPr>
          <p:cNvPr id="164" name="Google Shape;164;p23"/>
          <p:cNvPicPr preferRelativeResize="0"/>
          <p:nvPr/>
        </p:nvPicPr>
        <p:blipFill>
          <a:blip r:embed="rId3">
            <a:alphaModFix/>
          </a:blip>
          <a:stretch>
            <a:fillRect/>
          </a:stretch>
        </p:blipFill>
        <p:spPr>
          <a:xfrm>
            <a:off x="4516325" y="1157288"/>
            <a:ext cx="3533775" cy="28289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Ликвидационен изпит</a:t>
            </a:r>
            <a:endParaRPr/>
          </a:p>
        </p:txBody>
      </p:sp>
      <p:sp>
        <p:nvSpPr>
          <p:cNvPr id="650" name="Google Shape;650;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Право за явяване на ликвидационна сесия имат всички студенти, които нямат получена крайна оценка по-голяма от слаб, и които:</a:t>
            </a:r>
            <a:endParaRPr/>
          </a:p>
          <a:p>
            <a:pPr indent="-311150" lvl="0" marL="457200" rtl="0" algn="l">
              <a:spcBef>
                <a:spcPts val="1600"/>
              </a:spcBef>
              <a:spcAft>
                <a:spcPts val="0"/>
              </a:spcAft>
              <a:buSzPts val="1300"/>
              <a:buChar char="●"/>
            </a:pPr>
            <a:r>
              <a:rPr lang="bg"/>
              <a:t>са реализирали и предали предварително проект, за който са получили поне 25% от точките по компонент A. Заданието за проекта се публикува 10 дни преди датата на поправителния изпит.</a:t>
            </a:r>
            <a:endParaRPr/>
          </a:p>
          <a:p>
            <a:pPr indent="0" lvl="0" marL="0" rtl="0" algn="l">
              <a:spcBef>
                <a:spcPts val="1600"/>
              </a:spcBef>
              <a:spcAft>
                <a:spcPts val="0"/>
              </a:spcAft>
              <a:buNone/>
            </a:pPr>
            <a:r>
              <a:rPr lang="bg"/>
              <a:t>На ликвидационната сесия точките по компонент A, събрани по време на семестъра, не се отчитат.</a:t>
            </a:r>
            <a:endParaRPr/>
          </a:p>
          <a:p>
            <a:pPr indent="0" lvl="0" marL="0" rtl="0" algn="l">
              <a:spcBef>
                <a:spcPts val="1600"/>
              </a:spcBef>
              <a:spcAft>
                <a:spcPts val="0"/>
              </a:spcAft>
              <a:buNone/>
            </a:pPr>
            <a:r>
              <a:rPr i="1" lang="bg"/>
              <a:t>В сила: основна схема за оценяване</a:t>
            </a:r>
            <a:endParaRPr i="1"/>
          </a:p>
          <a:p>
            <a:pPr indent="0" lvl="0" marL="0" rtl="0" algn="l">
              <a:spcBef>
                <a:spcPts val="160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Литература</a:t>
            </a:r>
            <a:endParaRPr/>
          </a:p>
        </p:txBody>
      </p:sp>
      <p:sp>
        <p:nvSpPr>
          <p:cNvPr id="656" name="Google Shape;656;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Core Java, Volume I: Fundamentals</a:t>
            </a:r>
            <a:endParaRPr/>
          </a:p>
          <a:p>
            <a:pPr indent="0" lvl="0" marL="0" rtl="0" algn="l">
              <a:spcBef>
                <a:spcPts val="1600"/>
              </a:spcBef>
              <a:spcAft>
                <a:spcPts val="0"/>
              </a:spcAft>
              <a:buNone/>
            </a:pPr>
            <a:r>
              <a:rPr lang="bg"/>
              <a:t>Cay S. Horstmann</a:t>
            </a:r>
            <a:endParaRPr/>
          </a:p>
          <a:p>
            <a:pPr indent="0" lvl="0" marL="0" rtl="0" algn="l">
              <a:spcBef>
                <a:spcPts val="1600"/>
              </a:spcBef>
              <a:spcAft>
                <a:spcPts val="0"/>
              </a:spcAft>
              <a:buNone/>
            </a:pPr>
            <a:r>
              <a:rPr lang="bg"/>
              <a:t>ISBN-13: 978-0-13-767362-9</a:t>
            </a:r>
            <a:endParaRPr/>
          </a:p>
          <a:p>
            <a:pPr indent="0" lvl="0" marL="0" rtl="0" algn="l">
              <a:spcBef>
                <a:spcPts val="1600"/>
              </a:spcBef>
              <a:spcAft>
                <a:spcPts val="1600"/>
              </a:spcAft>
              <a:buNone/>
            </a:pPr>
            <a:r>
              <a:rPr lang="bg"/>
              <a:t>ISBN-10: 0-13-767362-0</a:t>
            </a:r>
            <a:endParaRPr/>
          </a:p>
        </p:txBody>
      </p:sp>
      <p:pic>
        <p:nvPicPr>
          <p:cNvPr id="657" name="Google Shape;657;p87"/>
          <p:cNvPicPr preferRelativeResize="0"/>
          <p:nvPr/>
        </p:nvPicPr>
        <p:blipFill>
          <a:blip r:embed="rId3">
            <a:alphaModFix/>
          </a:blip>
          <a:stretch>
            <a:fillRect/>
          </a:stretch>
        </p:blipFill>
        <p:spPr>
          <a:xfrm>
            <a:off x="3844623" y="944425"/>
            <a:ext cx="2983626" cy="3903624"/>
          </a:xfrm>
          <a:prstGeom prst="rect">
            <a:avLst/>
          </a:prstGeom>
          <a:noFill/>
          <a:ln>
            <a:noFill/>
          </a:ln>
          <a:effectLst>
            <a:outerShdw blurRad="57150" rotWithShape="0" algn="bl" dir="5400000" dist="19050">
              <a:srgbClr val="000000">
                <a:alpha val="50000"/>
              </a:srgbClr>
            </a:outerShdw>
          </a:effectLst>
        </p:spPr>
      </p:pic>
      <p:pic>
        <p:nvPicPr>
          <p:cNvPr id="658" name="Google Shape;658;p87"/>
          <p:cNvPicPr preferRelativeResize="0"/>
          <p:nvPr/>
        </p:nvPicPr>
        <p:blipFill>
          <a:blip r:embed="rId4">
            <a:alphaModFix/>
          </a:blip>
          <a:stretch>
            <a:fillRect/>
          </a:stretch>
        </p:blipFill>
        <p:spPr>
          <a:xfrm>
            <a:off x="6889255" y="2068051"/>
            <a:ext cx="2104400" cy="27800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Въпроси?</a:t>
            </a:r>
            <a:endParaRPr/>
          </a:p>
        </p:txBody>
      </p:sp>
      <p:sp>
        <p:nvSpPr>
          <p:cNvPr id="664" name="Google Shape;664;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Обратна връзка</a:t>
            </a:r>
            <a:endParaRPr/>
          </a:p>
        </p:txBody>
      </p:sp>
      <p:sp>
        <p:nvSpPr>
          <p:cNvPr id="670" name="Google Shape;670;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Форма в Google Classroom:</a:t>
            </a:r>
            <a:endParaRPr/>
          </a:p>
          <a:p>
            <a:pPr indent="-311150" lvl="0" marL="457200" rtl="0" algn="l">
              <a:spcBef>
                <a:spcPts val="1600"/>
              </a:spcBef>
              <a:spcAft>
                <a:spcPts val="0"/>
              </a:spcAft>
              <a:buSzPts val="1300"/>
              <a:buChar char="●"/>
            </a:pPr>
            <a:r>
              <a:rPr lang="bg"/>
              <a:t>анонимна</a:t>
            </a:r>
            <a:endParaRPr/>
          </a:p>
          <a:p>
            <a:pPr indent="-311150" lvl="0" marL="457200" rtl="0" algn="l">
              <a:spcBef>
                <a:spcPts val="0"/>
              </a:spcBef>
              <a:spcAft>
                <a:spcPts val="0"/>
              </a:spcAft>
              <a:buSzPts val="1300"/>
              <a:buChar char="●"/>
            </a:pPr>
            <a:r>
              <a:rPr lang="bg"/>
              <a:t>може да се попълва неограничен брой пъти</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Регистриране на присъствие</a:t>
            </a:r>
            <a:endParaRPr/>
          </a:p>
        </p:txBody>
      </p:sp>
      <p:sp>
        <p:nvSpPr>
          <p:cNvPr id="676" name="Google Shape;676;p90"/>
          <p:cNvSpPr txBox="1"/>
          <p:nvPr>
            <p:ph idx="1" type="body"/>
          </p:nvPr>
        </p:nvSpPr>
        <p:spPr>
          <a:xfrm>
            <a:off x="4697950" y="2281150"/>
            <a:ext cx="3128700" cy="7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sz="1900" u="sng">
                <a:solidFill>
                  <a:schemeClr val="hlink"/>
                </a:solidFill>
                <a:hlinkClick r:id="rId3"/>
              </a:rPr>
              <a:t>https://t.ly/lUXW</a:t>
            </a:r>
            <a:endParaRPr sz="1900"/>
          </a:p>
          <a:p>
            <a:pPr indent="0" lvl="0" marL="0" rtl="0" algn="l">
              <a:spcBef>
                <a:spcPts val="1600"/>
              </a:spcBef>
              <a:spcAft>
                <a:spcPts val="1600"/>
              </a:spcAft>
              <a:buNone/>
            </a:pPr>
            <a:r>
              <a:t/>
            </a:r>
            <a:endParaRPr sz="1900"/>
          </a:p>
        </p:txBody>
      </p:sp>
      <p:sp>
        <p:nvSpPr>
          <p:cNvPr id="677" name="Google Shape;677;p90"/>
          <p:cNvSpPr txBox="1"/>
          <p:nvPr>
            <p:ph idx="1" type="body"/>
          </p:nvPr>
        </p:nvSpPr>
        <p:spPr>
          <a:xfrm>
            <a:off x="4697950" y="3121300"/>
            <a:ext cx="3128700" cy="79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bg" sz="1900"/>
              <a:t>Отговор: 120</a:t>
            </a:r>
            <a:endParaRPr sz="1900"/>
          </a:p>
        </p:txBody>
      </p:sp>
      <p:pic>
        <p:nvPicPr>
          <p:cNvPr id="678" name="Google Shape;678;p90"/>
          <p:cNvPicPr preferRelativeResize="0"/>
          <p:nvPr/>
        </p:nvPicPr>
        <p:blipFill>
          <a:blip r:embed="rId4">
            <a:alphaModFix/>
          </a:blip>
          <a:stretch>
            <a:fillRect/>
          </a:stretch>
        </p:blipFill>
        <p:spPr>
          <a:xfrm>
            <a:off x="729450" y="2082625"/>
            <a:ext cx="2692800" cy="269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263425" y="563100"/>
            <a:ext cx="7688400" cy="535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66092"/>
              </a:buClr>
              <a:buSzPts val="3500"/>
              <a:buFont typeface="Book Antiqua"/>
              <a:buNone/>
            </a:pPr>
            <a:r>
              <a:rPr lang="bg"/>
              <a:t>Възникване на езика Java</a:t>
            </a:r>
            <a:endParaRPr/>
          </a:p>
        </p:txBody>
      </p:sp>
      <p:grpSp>
        <p:nvGrpSpPr>
          <p:cNvPr id="171" name="Google Shape;171;p24"/>
          <p:cNvGrpSpPr/>
          <p:nvPr/>
        </p:nvGrpSpPr>
        <p:grpSpPr>
          <a:xfrm>
            <a:off x="281354" y="1905601"/>
            <a:ext cx="8581200" cy="527625"/>
            <a:chOff x="281354" y="2778185"/>
            <a:chExt cx="8581200" cy="703500"/>
          </a:xfrm>
        </p:grpSpPr>
        <p:sp>
          <p:nvSpPr>
            <p:cNvPr id="172" name="Google Shape;172;p24"/>
            <p:cNvSpPr/>
            <p:nvPr/>
          </p:nvSpPr>
          <p:spPr>
            <a:xfrm>
              <a:off x="281354" y="2778185"/>
              <a:ext cx="8581200" cy="703500"/>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3" name="Google Shape;173;p24"/>
            <p:cNvSpPr txBox="1"/>
            <p:nvPr/>
          </p:nvSpPr>
          <p:spPr>
            <a:xfrm>
              <a:off x="281354" y="2778185"/>
              <a:ext cx="1287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chemeClr val="dk1"/>
                  </a:solidFill>
                  <a:latin typeface="Century Gothic"/>
                  <a:ea typeface="Century Gothic"/>
                  <a:cs typeface="Century Gothic"/>
                  <a:sym typeface="Century Gothic"/>
                </a:rPr>
                <a:t>1968-1978</a:t>
              </a:r>
              <a:endParaRPr/>
            </a:p>
          </p:txBody>
        </p:sp>
        <p:sp>
          <p:nvSpPr>
            <p:cNvPr id="174" name="Google Shape;174;p24"/>
            <p:cNvSpPr txBox="1"/>
            <p:nvPr/>
          </p:nvSpPr>
          <p:spPr>
            <a:xfrm>
              <a:off x="281354" y="3050683"/>
              <a:ext cx="22236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900">
                  <a:solidFill>
                    <a:schemeClr val="dk1"/>
                  </a:solidFill>
                  <a:latin typeface="Century Gothic"/>
                  <a:ea typeface="Century Gothic"/>
                  <a:cs typeface="Century Gothic"/>
                  <a:sym typeface="Century Gothic"/>
                </a:rPr>
                <a:t>Въвеждане на</a:t>
              </a:r>
              <a:br>
                <a:rPr lang="bg" sz="900">
                  <a:solidFill>
                    <a:schemeClr val="dk1"/>
                  </a:solidFill>
                  <a:latin typeface="Century Gothic"/>
                  <a:ea typeface="Century Gothic"/>
                  <a:cs typeface="Century Gothic"/>
                  <a:sym typeface="Century Gothic"/>
                </a:rPr>
              </a:br>
              <a:r>
                <a:rPr lang="bg" sz="900">
                  <a:solidFill>
                    <a:schemeClr val="dk1"/>
                  </a:solidFill>
                  <a:latin typeface="Century Gothic"/>
                  <a:ea typeface="Century Gothic"/>
                  <a:cs typeface="Century Gothic"/>
                  <a:sym typeface="Century Gothic"/>
                </a:rPr>
                <a:t>фундаментални парадигми</a:t>
              </a:r>
              <a:endParaRPr sz="900">
                <a:solidFill>
                  <a:schemeClr val="dk1"/>
                </a:solidFill>
                <a:latin typeface="Century Gothic"/>
                <a:ea typeface="Century Gothic"/>
                <a:cs typeface="Century Gothic"/>
                <a:sym typeface="Century Gothic"/>
              </a:endParaRPr>
            </a:p>
          </p:txBody>
        </p:sp>
      </p:grpSp>
      <p:sp>
        <p:nvSpPr>
          <p:cNvPr id="175" name="Google Shape;175;p24"/>
          <p:cNvSpPr txBox="1"/>
          <p:nvPr/>
        </p:nvSpPr>
        <p:spPr>
          <a:xfrm>
            <a:off x="1982730" y="1938427"/>
            <a:ext cx="894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chemeClr val="accent1"/>
                </a:solidFill>
                <a:latin typeface="Century Gothic"/>
                <a:ea typeface="Century Gothic"/>
                <a:cs typeface="Century Gothic"/>
                <a:sym typeface="Century Gothic"/>
              </a:rPr>
              <a:t>LOGO</a:t>
            </a:r>
            <a:endParaRPr sz="1800">
              <a:solidFill>
                <a:schemeClr val="accent1"/>
              </a:solidFill>
              <a:latin typeface="Century Gothic"/>
              <a:ea typeface="Century Gothic"/>
              <a:cs typeface="Century Gothic"/>
              <a:sym typeface="Century Gothic"/>
            </a:endParaRPr>
          </a:p>
        </p:txBody>
      </p:sp>
      <p:sp>
        <p:nvSpPr>
          <p:cNvPr id="176" name="Google Shape;176;p24"/>
          <p:cNvSpPr txBox="1"/>
          <p:nvPr/>
        </p:nvSpPr>
        <p:spPr>
          <a:xfrm>
            <a:off x="2910731" y="2129597"/>
            <a:ext cx="1096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rgbClr val="FEFEFE"/>
                </a:solidFill>
                <a:latin typeface="Century Gothic"/>
                <a:ea typeface="Century Gothic"/>
                <a:cs typeface="Century Gothic"/>
                <a:sym typeface="Century Gothic"/>
              </a:rPr>
              <a:t>PASCAL</a:t>
            </a:r>
            <a:endParaRPr b="1" sz="1800">
              <a:solidFill>
                <a:srgbClr val="FEFEFE"/>
              </a:solidFill>
              <a:latin typeface="Century Gothic"/>
              <a:ea typeface="Century Gothic"/>
              <a:cs typeface="Century Gothic"/>
              <a:sym typeface="Century Gothic"/>
            </a:endParaRPr>
          </a:p>
        </p:txBody>
      </p:sp>
      <p:sp>
        <p:nvSpPr>
          <p:cNvPr id="177" name="Google Shape;177;p24"/>
          <p:cNvSpPr txBox="1"/>
          <p:nvPr/>
        </p:nvSpPr>
        <p:spPr>
          <a:xfrm>
            <a:off x="4182371" y="1938427"/>
            <a:ext cx="372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FF0000"/>
                </a:solidFill>
                <a:latin typeface="Century Gothic"/>
                <a:ea typeface="Century Gothic"/>
                <a:cs typeface="Century Gothic"/>
                <a:sym typeface="Century Gothic"/>
              </a:rPr>
              <a:t>C</a:t>
            </a:r>
            <a:endParaRPr sz="1800">
              <a:solidFill>
                <a:srgbClr val="FF0000"/>
              </a:solidFill>
              <a:latin typeface="Century Gothic"/>
              <a:ea typeface="Century Gothic"/>
              <a:cs typeface="Century Gothic"/>
              <a:sym typeface="Century Gothic"/>
            </a:endParaRPr>
          </a:p>
        </p:txBody>
      </p:sp>
      <p:sp>
        <p:nvSpPr>
          <p:cNvPr id="178" name="Google Shape;178;p24"/>
          <p:cNvSpPr txBox="1"/>
          <p:nvPr/>
        </p:nvSpPr>
        <p:spPr>
          <a:xfrm>
            <a:off x="4809244" y="2129597"/>
            <a:ext cx="1164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0070C0"/>
                </a:solidFill>
                <a:latin typeface="Century Gothic"/>
                <a:ea typeface="Century Gothic"/>
                <a:cs typeface="Century Gothic"/>
                <a:sym typeface="Century Gothic"/>
              </a:rPr>
              <a:t>Smalltalk</a:t>
            </a:r>
            <a:endParaRPr sz="1800">
              <a:solidFill>
                <a:srgbClr val="0070C0"/>
              </a:solidFill>
              <a:latin typeface="Century Gothic"/>
              <a:ea typeface="Century Gothic"/>
              <a:cs typeface="Century Gothic"/>
              <a:sym typeface="Century Gothic"/>
            </a:endParaRPr>
          </a:p>
        </p:txBody>
      </p:sp>
      <p:sp>
        <p:nvSpPr>
          <p:cNvPr id="179" name="Google Shape;179;p24"/>
          <p:cNvSpPr txBox="1"/>
          <p:nvPr/>
        </p:nvSpPr>
        <p:spPr>
          <a:xfrm>
            <a:off x="6449229" y="1905601"/>
            <a:ext cx="893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002060"/>
                </a:solidFill>
                <a:latin typeface="Century Gothic"/>
                <a:ea typeface="Century Gothic"/>
                <a:cs typeface="Century Gothic"/>
                <a:sym typeface="Century Gothic"/>
              </a:rPr>
              <a:t>Prolog</a:t>
            </a:r>
            <a:endParaRPr sz="1800">
              <a:solidFill>
                <a:srgbClr val="002060"/>
              </a:solidFill>
              <a:latin typeface="Century Gothic"/>
              <a:ea typeface="Century Gothic"/>
              <a:cs typeface="Century Gothic"/>
              <a:sym typeface="Century Gothic"/>
            </a:endParaRPr>
          </a:p>
        </p:txBody>
      </p:sp>
      <p:grpSp>
        <p:nvGrpSpPr>
          <p:cNvPr id="180" name="Google Shape;180;p24"/>
          <p:cNvGrpSpPr/>
          <p:nvPr/>
        </p:nvGrpSpPr>
        <p:grpSpPr>
          <a:xfrm>
            <a:off x="281353" y="1181773"/>
            <a:ext cx="8581200" cy="527625"/>
            <a:chOff x="281353" y="1811215"/>
            <a:chExt cx="8581200" cy="703500"/>
          </a:xfrm>
        </p:grpSpPr>
        <p:sp>
          <p:nvSpPr>
            <p:cNvPr id="181" name="Google Shape;181;p24"/>
            <p:cNvSpPr/>
            <p:nvPr/>
          </p:nvSpPr>
          <p:spPr>
            <a:xfrm>
              <a:off x="281353" y="1811215"/>
              <a:ext cx="8581200" cy="7035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2" name="Google Shape;182;p24"/>
            <p:cNvSpPr txBox="1"/>
            <p:nvPr/>
          </p:nvSpPr>
          <p:spPr>
            <a:xfrm>
              <a:off x="281354" y="1811215"/>
              <a:ext cx="1287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chemeClr val="lt1"/>
                  </a:solidFill>
                  <a:latin typeface="Century Gothic"/>
                  <a:ea typeface="Century Gothic"/>
                  <a:cs typeface="Century Gothic"/>
                  <a:sym typeface="Century Gothic"/>
                </a:rPr>
                <a:t>1951-1967</a:t>
              </a:r>
              <a:endParaRPr/>
            </a:p>
          </p:txBody>
        </p:sp>
        <p:sp>
          <p:nvSpPr>
            <p:cNvPr id="183" name="Google Shape;183;p24"/>
            <p:cNvSpPr txBox="1"/>
            <p:nvPr/>
          </p:nvSpPr>
          <p:spPr>
            <a:xfrm>
              <a:off x="281354" y="2083713"/>
              <a:ext cx="16386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000">
                  <a:solidFill>
                    <a:schemeClr val="lt1"/>
                  </a:solidFill>
                  <a:latin typeface="Century Gothic"/>
                  <a:ea typeface="Century Gothic"/>
                  <a:cs typeface="Century Gothic"/>
                  <a:sym typeface="Century Gothic"/>
                </a:rPr>
                <a:t>Първите програмни </a:t>
              </a:r>
              <a:br>
                <a:rPr lang="bg" sz="1000">
                  <a:solidFill>
                    <a:schemeClr val="lt1"/>
                  </a:solidFill>
                  <a:latin typeface="Century Gothic"/>
                  <a:ea typeface="Century Gothic"/>
                  <a:cs typeface="Century Gothic"/>
                  <a:sym typeface="Century Gothic"/>
                </a:rPr>
              </a:br>
              <a:r>
                <a:rPr lang="bg" sz="1000">
                  <a:solidFill>
                    <a:schemeClr val="lt1"/>
                  </a:solidFill>
                  <a:latin typeface="Century Gothic"/>
                  <a:ea typeface="Century Gothic"/>
                  <a:cs typeface="Century Gothic"/>
                  <a:sym typeface="Century Gothic"/>
                </a:rPr>
                <a:t>езици</a:t>
              </a:r>
              <a:endParaRPr sz="1000">
                <a:solidFill>
                  <a:schemeClr val="lt1"/>
                </a:solidFill>
                <a:latin typeface="Century Gothic"/>
                <a:ea typeface="Century Gothic"/>
                <a:cs typeface="Century Gothic"/>
                <a:sym typeface="Century Gothic"/>
              </a:endParaRPr>
            </a:p>
          </p:txBody>
        </p:sp>
      </p:grpSp>
      <p:sp>
        <p:nvSpPr>
          <p:cNvPr id="184" name="Google Shape;184;p24"/>
          <p:cNvSpPr txBox="1"/>
          <p:nvPr/>
        </p:nvSpPr>
        <p:spPr>
          <a:xfrm>
            <a:off x="1982730" y="1213200"/>
            <a:ext cx="1217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FFC000"/>
                </a:solidFill>
                <a:latin typeface="Century Gothic"/>
                <a:ea typeface="Century Gothic"/>
                <a:cs typeface="Century Gothic"/>
                <a:sym typeface="Century Gothic"/>
              </a:rPr>
              <a:t>FORTRAN</a:t>
            </a:r>
            <a:endParaRPr sz="1800">
              <a:solidFill>
                <a:srgbClr val="FFC000"/>
              </a:solidFill>
              <a:latin typeface="Century Gothic"/>
              <a:ea typeface="Century Gothic"/>
              <a:cs typeface="Century Gothic"/>
              <a:sym typeface="Century Gothic"/>
            </a:endParaRPr>
          </a:p>
        </p:txBody>
      </p:sp>
      <p:sp>
        <p:nvSpPr>
          <p:cNvPr id="185" name="Google Shape;185;p24"/>
          <p:cNvSpPr txBox="1"/>
          <p:nvPr/>
        </p:nvSpPr>
        <p:spPr>
          <a:xfrm>
            <a:off x="3299840" y="1404488"/>
            <a:ext cx="596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FFFF00"/>
                </a:solidFill>
                <a:latin typeface="Century Gothic"/>
                <a:ea typeface="Century Gothic"/>
                <a:cs typeface="Century Gothic"/>
                <a:sym typeface="Century Gothic"/>
              </a:rPr>
              <a:t>LISP</a:t>
            </a:r>
            <a:endParaRPr sz="1800">
              <a:solidFill>
                <a:srgbClr val="FFFF00"/>
              </a:solidFill>
              <a:latin typeface="Century Gothic"/>
              <a:ea typeface="Century Gothic"/>
              <a:cs typeface="Century Gothic"/>
              <a:sym typeface="Century Gothic"/>
            </a:endParaRPr>
          </a:p>
        </p:txBody>
      </p:sp>
      <p:sp>
        <p:nvSpPr>
          <p:cNvPr id="186" name="Google Shape;186;p24"/>
          <p:cNvSpPr txBox="1"/>
          <p:nvPr/>
        </p:nvSpPr>
        <p:spPr>
          <a:xfrm>
            <a:off x="4097351" y="1213200"/>
            <a:ext cx="129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D8D8D8"/>
                </a:solidFill>
                <a:latin typeface="Century Gothic"/>
                <a:ea typeface="Century Gothic"/>
                <a:cs typeface="Century Gothic"/>
                <a:sym typeface="Century Gothic"/>
              </a:rPr>
              <a:t>ALGOL 58</a:t>
            </a:r>
            <a:endParaRPr sz="1800">
              <a:solidFill>
                <a:srgbClr val="D8D8D8"/>
              </a:solidFill>
              <a:latin typeface="Century Gothic"/>
              <a:ea typeface="Century Gothic"/>
              <a:cs typeface="Century Gothic"/>
              <a:sym typeface="Century Gothic"/>
            </a:endParaRPr>
          </a:p>
        </p:txBody>
      </p:sp>
      <p:sp>
        <p:nvSpPr>
          <p:cNvPr id="187" name="Google Shape;187;p24"/>
          <p:cNvSpPr txBox="1"/>
          <p:nvPr/>
        </p:nvSpPr>
        <p:spPr>
          <a:xfrm>
            <a:off x="5684837" y="1404488"/>
            <a:ext cx="10134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FFC000"/>
                </a:solidFill>
                <a:latin typeface="Century Gothic"/>
                <a:ea typeface="Century Gothic"/>
                <a:cs typeface="Century Gothic"/>
                <a:sym typeface="Century Gothic"/>
              </a:rPr>
              <a:t>COBOL</a:t>
            </a:r>
            <a:endParaRPr sz="1800">
              <a:solidFill>
                <a:srgbClr val="FFC000"/>
              </a:solidFill>
              <a:latin typeface="Century Gothic"/>
              <a:ea typeface="Century Gothic"/>
              <a:cs typeface="Century Gothic"/>
              <a:sym typeface="Century Gothic"/>
            </a:endParaRPr>
          </a:p>
        </p:txBody>
      </p:sp>
      <p:sp>
        <p:nvSpPr>
          <p:cNvPr id="188" name="Google Shape;188;p24"/>
          <p:cNvSpPr txBox="1"/>
          <p:nvPr/>
        </p:nvSpPr>
        <p:spPr>
          <a:xfrm>
            <a:off x="7197448" y="1213200"/>
            <a:ext cx="845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C00000"/>
                </a:solidFill>
                <a:latin typeface="Century Gothic"/>
                <a:ea typeface="Century Gothic"/>
                <a:cs typeface="Century Gothic"/>
                <a:sym typeface="Century Gothic"/>
              </a:rPr>
              <a:t>BASIC</a:t>
            </a:r>
            <a:endParaRPr sz="1800">
              <a:solidFill>
                <a:srgbClr val="C00000"/>
              </a:solidFill>
              <a:latin typeface="Century Gothic"/>
              <a:ea typeface="Century Gothic"/>
              <a:cs typeface="Century Gothic"/>
              <a:sym typeface="Century Gothic"/>
            </a:endParaRPr>
          </a:p>
        </p:txBody>
      </p:sp>
      <p:sp>
        <p:nvSpPr>
          <p:cNvPr id="189" name="Google Shape;189;p24"/>
          <p:cNvSpPr txBox="1"/>
          <p:nvPr/>
        </p:nvSpPr>
        <p:spPr>
          <a:xfrm>
            <a:off x="7798604" y="2129251"/>
            <a:ext cx="607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C00000"/>
                </a:solidFill>
                <a:latin typeface="Century Gothic"/>
                <a:ea typeface="Century Gothic"/>
                <a:cs typeface="Century Gothic"/>
                <a:sym typeface="Century Gothic"/>
              </a:rPr>
              <a:t>SQL</a:t>
            </a:r>
            <a:endParaRPr sz="1800">
              <a:solidFill>
                <a:srgbClr val="C00000"/>
              </a:solidFill>
              <a:latin typeface="Century Gothic"/>
              <a:ea typeface="Century Gothic"/>
              <a:cs typeface="Century Gothic"/>
              <a:sym typeface="Century Gothic"/>
            </a:endParaRPr>
          </a:p>
        </p:txBody>
      </p:sp>
      <p:grpSp>
        <p:nvGrpSpPr>
          <p:cNvPr id="190" name="Google Shape;190;p24"/>
          <p:cNvGrpSpPr/>
          <p:nvPr/>
        </p:nvGrpSpPr>
        <p:grpSpPr>
          <a:xfrm>
            <a:off x="289379" y="2633596"/>
            <a:ext cx="8581200" cy="527625"/>
            <a:chOff x="281354" y="2778185"/>
            <a:chExt cx="8581200" cy="703500"/>
          </a:xfrm>
        </p:grpSpPr>
        <p:sp>
          <p:nvSpPr>
            <p:cNvPr id="191" name="Google Shape;191;p24"/>
            <p:cNvSpPr/>
            <p:nvPr/>
          </p:nvSpPr>
          <p:spPr>
            <a:xfrm>
              <a:off x="281354" y="2778185"/>
              <a:ext cx="8581200" cy="703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2" name="Google Shape;192;p24"/>
            <p:cNvSpPr txBox="1"/>
            <p:nvPr/>
          </p:nvSpPr>
          <p:spPr>
            <a:xfrm>
              <a:off x="281354" y="2778185"/>
              <a:ext cx="1287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chemeClr val="lt1"/>
                  </a:solidFill>
                  <a:latin typeface="Century Gothic"/>
                  <a:ea typeface="Century Gothic"/>
                  <a:cs typeface="Century Gothic"/>
                  <a:sym typeface="Century Gothic"/>
                </a:rPr>
                <a:t>1980-1989</a:t>
              </a:r>
              <a:endParaRPr sz="1800">
                <a:solidFill>
                  <a:schemeClr val="lt1"/>
                </a:solidFill>
                <a:latin typeface="Century Gothic"/>
                <a:ea typeface="Century Gothic"/>
                <a:cs typeface="Century Gothic"/>
                <a:sym typeface="Century Gothic"/>
              </a:endParaRPr>
            </a:p>
          </p:txBody>
        </p:sp>
        <p:sp>
          <p:nvSpPr>
            <p:cNvPr id="193" name="Google Shape;193;p24"/>
            <p:cNvSpPr txBox="1"/>
            <p:nvPr/>
          </p:nvSpPr>
          <p:spPr>
            <a:xfrm>
              <a:off x="281354" y="3050683"/>
              <a:ext cx="22044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900">
                  <a:solidFill>
                    <a:schemeClr val="lt1"/>
                  </a:solidFill>
                  <a:latin typeface="Century Gothic"/>
                  <a:ea typeface="Century Gothic"/>
                  <a:cs typeface="Century Gothic"/>
                  <a:sym typeface="Century Gothic"/>
                </a:rPr>
                <a:t>Консолидация, модулиране</a:t>
              </a:r>
              <a:br>
                <a:rPr lang="bg" sz="900">
                  <a:solidFill>
                    <a:schemeClr val="lt1"/>
                  </a:solidFill>
                  <a:latin typeface="Century Gothic"/>
                  <a:ea typeface="Century Gothic"/>
                  <a:cs typeface="Century Gothic"/>
                  <a:sym typeface="Century Gothic"/>
                </a:rPr>
              </a:br>
              <a:r>
                <a:rPr lang="bg" sz="900">
                  <a:solidFill>
                    <a:schemeClr val="lt1"/>
                  </a:solidFill>
                  <a:latin typeface="Century Gothic"/>
                  <a:ea typeface="Century Gothic"/>
                  <a:cs typeface="Century Gothic"/>
                  <a:sym typeface="Century Gothic"/>
                </a:rPr>
                <a:t>производителност</a:t>
              </a:r>
              <a:endParaRPr sz="900">
                <a:solidFill>
                  <a:schemeClr val="lt1"/>
                </a:solidFill>
                <a:latin typeface="Century Gothic"/>
                <a:ea typeface="Century Gothic"/>
                <a:cs typeface="Century Gothic"/>
                <a:sym typeface="Century Gothic"/>
              </a:endParaRPr>
            </a:p>
          </p:txBody>
        </p:sp>
      </p:grpSp>
      <p:sp>
        <p:nvSpPr>
          <p:cNvPr id="194" name="Google Shape;194;p24"/>
          <p:cNvSpPr txBox="1"/>
          <p:nvPr/>
        </p:nvSpPr>
        <p:spPr>
          <a:xfrm>
            <a:off x="1990755" y="2629420"/>
            <a:ext cx="651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chemeClr val="accent4"/>
                </a:solidFill>
                <a:latin typeface="Century Gothic"/>
                <a:ea typeface="Century Gothic"/>
                <a:cs typeface="Century Gothic"/>
                <a:sym typeface="Century Gothic"/>
              </a:rPr>
              <a:t>C++</a:t>
            </a:r>
            <a:endParaRPr b="1" sz="1800">
              <a:solidFill>
                <a:schemeClr val="accent4"/>
              </a:solidFill>
              <a:latin typeface="Century Gothic"/>
              <a:ea typeface="Century Gothic"/>
              <a:cs typeface="Century Gothic"/>
              <a:sym typeface="Century Gothic"/>
            </a:endParaRPr>
          </a:p>
        </p:txBody>
      </p:sp>
      <p:sp>
        <p:nvSpPr>
          <p:cNvPr id="195" name="Google Shape;195;p24"/>
          <p:cNvSpPr txBox="1"/>
          <p:nvPr/>
        </p:nvSpPr>
        <p:spPr>
          <a:xfrm>
            <a:off x="2664312" y="2818381"/>
            <a:ext cx="596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chemeClr val="dk1"/>
                </a:solidFill>
                <a:latin typeface="Century Gothic"/>
                <a:ea typeface="Century Gothic"/>
                <a:cs typeface="Century Gothic"/>
                <a:sym typeface="Century Gothic"/>
              </a:rPr>
              <a:t>LISP</a:t>
            </a:r>
            <a:endParaRPr sz="1800">
              <a:solidFill>
                <a:schemeClr val="dk1"/>
              </a:solidFill>
              <a:latin typeface="Century Gothic"/>
              <a:ea typeface="Century Gothic"/>
              <a:cs typeface="Century Gothic"/>
              <a:sym typeface="Century Gothic"/>
            </a:endParaRPr>
          </a:p>
        </p:txBody>
      </p:sp>
      <p:sp>
        <p:nvSpPr>
          <p:cNvPr id="196" name="Google Shape;196;p24"/>
          <p:cNvSpPr txBox="1"/>
          <p:nvPr/>
        </p:nvSpPr>
        <p:spPr>
          <a:xfrm>
            <a:off x="3104376" y="2629420"/>
            <a:ext cx="1077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FFFF00"/>
                </a:solidFill>
                <a:latin typeface="Century Gothic"/>
                <a:ea typeface="Century Gothic"/>
                <a:cs typeface="Century Gothic"/>
                <a:sym typeface="Century Gothic"/>
              </a:rPr>
              <a:t>MATLAB</a:t>
            </a:r>
            <a:endParaRPr sz="1800">
              <a:solidFill>
                <a:srgbClr val="FFFF00"/>
              </a:solidFill>
              <a:latin typeface="Century Gothic"/>
              <a:ea typeface="Century Gothic"/>
              <a:cs typeface="Century Gothic"/>
              <a:sym typeface="Century Gothic"/>
            </a:endParaRPr>
          </a:p>
        </p:txBody>
      </p:sp>
      <p:sp>
        <p:nvSpPr>
          <p:cNvPr id="197" name="Google Shape;197;p24"/>
          <p:cNvSpPr txBox="1"/>
          <p:nvPr/>
        </p:nvSpPr>
        <p:spPr>
          <a:xfrm>
            <a:off x="3965905" y="2841411"/>
            <a:ext cx="1633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chemeClr val="lt2"/>
                </a:solidFill>
                <a:latin typeface="Century Gothic"/>
                <a:ea typeface="Century Gothic"/>
                <a:cs typeface="Century Gothic"/>
                <a:sym typeface="Century Gothic"/>
              </a:rPr>
              <a:t>Objective-C</a:t>
            </a:r>
            <a:endParaRPr b="1" sz="1800">
              <a:solidFill>
                <a:schemeClr val="lt2"/>
              </a:solidFill>
              <a:latin typeface="Century Gothic"/>
              <a:ea typeface="Century Gothic"/>
              <a:cs typeface="Century Gothic"/>
              <a:sym typeface="Century Gothic"/>
            </a:endParaRPr>
          </a:p>
        </p:txBody>
      </p:sp>
      <p:sp>
        <p:nvSpPr>
          <p:cNvPr id="198" name="Google Shape;198;p24"/>
          <p:cNvSpPr txBox="1"/>
          <p:nvPr/>
        </p:nvSpPr>
        <p:spPr>
          <a:xfrm>
            <a:off x="4978716" y="2629420"/>
            <a:ext cx="8772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002060"/>
                </a:solidFill>
                <a:latin typeface="Century Gothic"/>
                <a:ea typeface="Century Gothic"/>
                <a:cs typeface="Century Gothic"/>
                <a:sym typeface="Century Gothic"/>
              </a:rPr>
              <a:t>Erlang</a:t>
            </a:r>
            <a:endParaRPr sz="1800">
              <a:solidFill>
                <a:srgbClr val="002060"/>
              </a:solidFill>
              <a:latin typeface="Century Gothic"/>
              <a:ea typeface="Century Gothic"/>
              <a:cs typeface="Century Gothic"/>
              <a:sym typeface="Century Gothic"/>
            </a:endParaRPr>
          </a:p>
        </p:txBody>
      </p:sp>
      <p:sp>
        <p:nvSpPr>
          <p:cNvPr id="199" name="Google Shape;199;p24"/>
          <p:cNvSpPr txBox="1"/>
          <p:nvPr/>
        </p:nvSpPr>
        <p:spPr>
          <a:xfrm>
            <a:off x="5928989" y="2846251"/>
            <a:ext cx="587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0070C0"/>
                </a:solidFill>
                <a:latin typeface="Century Gothic"/>
                <a:ea typeface="Century Gothic"/>
                <a:cs typeface="Century Gothic"/>
                <a:sym typeface="Century Gothic"/>
              </a:rPr>
              <a:t>Perl</a:t>
            </a:r>
            <a:endParaRPr sz="1800">
              <a:solidFill>
                <a:srgbClr val="0070C0"/>
              </a:solidFill>
              <a:latin typeface="Century Gothic"/>
              <a:ea typeface="Century Gothic"/>
              <a:cs typeface="Century Gothic"/>
              <a:sym typeface="Century Gothic"/>
            </a:endParaRPr>
          </a:p>
        </p:txBody>
      </p:sp>
      <p:sp>
        <p:nvSpPr>
          <p:cNvPr id="200" name="Google Shape;200;p24"/>
          <p:cNvSpPr txBox="1"/>
          <p:nvPr/>
        </p:nvSpPr>
        <p:spPr>
          <a:xfrm>
            <a:off x="6608820" y="2579213"/>
            <a:ext cx="477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C00000"/>
                </a:solidFill>
                <a:latin typeface="Century Gothic"/>
                <a:ea typeface="Century Gothic"/>
                <a:cs typeface="Century Gothic"/>
                <a:sym typeface="Century Gothic"/>
              </a:rPr>
              <a:t>Tcl</a:t>
            </a:r>
            <a:endParaRPr sz="1800">
              <a:solidFill>
                <a:srgbClr val="C00000"/>
              </a:solidFill>
              <a:latin typeface="Century Gothic"/>
              <a:ea typeface="Century Gothic"/>
              <a:cs typeface="Century Gothic"/>
              <a:sym typeface="Century Gothic"/>
            </a:endParaRPr>
          </a:p>
        </p:txBody>
      </p:sp>
      <p:sp>
        <p:nvSpPr>
          <p:cNvPr id="201" name="Google Shape;201;p24"/>
          <p:cNvSpPr txBox="1"/>
          <p:nvPr/>
        </p:nvSpPr>
        <p:spPr>
          <a:xfrm>
            <a:off x="7179648" y="2851644"/>
            <a:ext cx="1728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632423"/>
                </a:solidFill>
                <a:latin typeface="Century Gothic"/>
                <a:ea typeface="Century Gothic"/>
                <a:cs typeface="Century Gothic"/>
                <a:sym typeface="Century Gothic"/>
              </a:rPr>
              <a:t>Mathematica</a:t>
            </a:r>
            <a:endParaRPr sz="1800">
              <a:solidFill>
                <a:srgbClr val="632423"/>
              </a:solidFill>
              <a:latin typeface="Century Gothic"/>
              <a:ea typeface="Century Gothic"/>
              <a:cs typeface="Century Gothic"/>
              <a:sym typeface="Century Gothic"/>
            </a:endParaRPr>
          </a:p>
        </p:txBody>
      </p:sp>
      <p:grpSp>
        <p:nvGrpSpPr>
          <p:cNvPr id="202" name="Google Shape;202;p24"/>
          <p:cNvGrpSpPr/>
          <p:nvPr/>
        </p:nvGrpSpPr>
        <p:grpSpPr>
          <a:xfrm>
            <a:off x="272005" y="3357751"/>
            <a:ext cx="8581200" cy="527625"/>
            <a:chOff x="281354" y="2778185"/>
            <a:chExt cx="8581200" cy="703500"/>
          </a:xfrm>
        </p:grpSpPr>
        <p:sp>
          <p:nvSpPr>
            <p:cNvPr id="203" name="Google Shape;203;p24"/>
            <p:cNvSpPr/>
            <p:nvPr/>
          </p:nvSpPr>
          <p:spPr>
            <a:xfrm>
              <a:off x="281354" y="2778185"/>
              <a:ext cx="8581200" cy="7035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4" name="Google Shape;204;p24"/>
            <p:cNvSpPr txBox="1"/>
            <p:nvPr/>
          </p:nvSpPr>
          <p:spPr>
            <a:xfrm>
              <a:off x="281354" y="2778185"/>
              <a:ext cx="1287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chemeClr val="lt1"/>
                  </a:solidFill>
                  <a:latin typeface="Century Gothic"/>
                  <a:ea typeface="Century Gothic"/>
                  <a:cs typeface="Century Gothic"/>
                  <a:sym typeface="Century Gothic"/>
                </a:rPr>
                <a:t>1990-1999</a:t>
              </a:r>
              <a:endParaRPr sz="1800">
                <a:solidFill>
                  <a:schemeClr val="lt1"/>
                </a:solidFill>
                <a:latin typeface="Century Gothic"/>
                <a:ea typeface="Century Gothic"/>
                <a:cs typeface="Century Gothic"/>
                <a:sym typeface="Century Gothic"/>
              </a:endParaRPr>
            </a:p>
          </p:txBody>
        </p:sp>
        <p:sp>
          <p:nvSpPr>
            <p:cNvPr id="205" name="Google Shape;205;p24"/>
            <p:cNvSpPr txBox="1"/>
            <p:nvPr/>
          </p:nvSpPr>
          <p:spPr>
            <a:xfrm>
              <a:off x="281354" y="3050683"/>
              <a:ext cx="13197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100">
                  <a:solidFill>
                    <a:schemeClr val="lt1"/>
                  </a:solidFill>
                  <a:latin typeface="Century Gothic"/>
                  <a:ea typeface="Century Gothic"/>
                  <a:cs typeface="Century Gothic"/>
                  <a:sym typeface="Century Gothic"/>
                </a:rPr>
                <a:t>Интернет ерата</a:t>
              </a:r>
              <a:endParaRPr sz="1100">
                <a:solidFill>
                  <a:schemeClr val="lt1"/>
                </a:solidFill>
                <a:latin typeface="Century Gothic"/>
                <a:ea typeface="Century Gothic"/>
                <a:cs typeface="Century Gothic"/>
                <a:sym typeface="Century Gothic"/>
              </a:endParaRPr>
            </a:p>
          </p:txBody>
        </p:sp>
      </p:grpSp>
      <p:sp>
        <p:nvSpPr>
          <p:cNvPr id="206" name="Google Shape;206;p24"/>
          <p:cNvSpPr txBox="1"/>
          <p:nvPr/>
        </p:nvSpPr>
        <p:spPr>
          <a:xfrm>
            <a:off x="1632072" y="3395113"/>
            <a:ext cx="971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chemeClr val="lt2"/>
                </a:solidFill>
                <a:latin typeface="Century Gothic"/>
                <a:ea typeface="Century Gothic"/>
                <a:cs typeface="Century Gothic"/>
                <a:sym typeface="Century Gothic"/>
              </a:rPr>
              <a:t>Haskel</a:t>
            </a:r>
            <a:endParaRPr b="1" sz="1800">
              <a:solidFill>
                <a:schemeClr val="lt2"/>
              </a:solidFill>
              <a:latin typeface="Century Gothic"/>
              <a:ea typeface="Century Gothic"/>
              <a:cs typeface="Century Gothic"/>
              <a:sym typeface="Century Gothic"/>
            </a:endParaRPr>
          </a:p>
        </p:txBody>
      </p:sp>
      <p:sp>
        <p:nvSpPr>
          <p:cNvPr id="207" name="Google Shape;207;p24"/>
          <p:cNvSpPr txBox="1"/>
          <p:nvPr/>
        </p:nvSpPr>
        <p:spPr>
          <a:xfrm>
            <a:off x="2269231" y="3578688"/>
            <a:ext cx="955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chemeClr val="dk1"/>
                </a:solidFill>
                <a:latin typeface="Century Gothic"/>
                <a:ea typeface="Century Gothic"/>
                <a:cs typeface="Century Gothic"/>
                <a:sym typeface="Century Gothic"/>
              </a:rPr>
              <a:t>Python</a:t>
            </a:r>
            <a:endParaRPr sz="1800">
              <a:solidFill>
                <a:schemeClr val="dk1"/>
              </a:solidFill>
              <a:latin typeface="Century Gothic"/>
              <a:ea typeface="Century Gothic"/>
              <a:cs typeface="Century Gothic"/>
              <a:sym typeface="Century Gothic"/>
            </a:endParaRPr>
          </a:p>
        </p:txBody>
      </p:sp>
      <p:sp>
        <p:nvSpPr>
          <p:cNvPr id="208" name="Google Shape;208;p24"/>
          <p:cNvSpPr txBox="1"/>
          <p:nvPr/>
        </p:nvSpPr>
        <p:spPr>
          <a:xfrm>
            <a:off x="3087002" y="3390578"/>
            <a:ext cx="1467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FFC000"/>
                </a:solidFill>
                <a:latin typeface="Century Gothic"/>
                <a:ea typeface="Century Gothic"/>
                <a:cs typeface="Century Gothic"/>
                <a:sym typeface="Century Gothic"/>
              </a:rPr>
              <a:t>Visual Basic</a:t>
            </a:r>
            <a:endParaRPr sz="1800">
              <a:solidFill>
                <a:srgbClr val="FFC000"/>
              </a:solidFill>
              <a:latin typeface="Century Gothic"/>
              <a:ea typeface="Century Gothic"/>
              <a:cs typeface="Century Gothic"/>
              <a:sym typeface="Century Gothic"/>
            </a:endParaRPr>
          </a:p>
        </p:txBody>
      </p:sp>
      <p:sp>
        <p:nvSpPr>
          <p:cNvPr id="209" name="Google Shape;209;p24"/>
          <p:cNvSpPr txBox="1"/>
          <p:nvPr/>
        </p:nvSpPr>
        <p:spPr>
          <a:xfrm>
            <a:off x="3948531" y="3587768"/>
            <a:ext cx="769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rgbClr val="FEFEFE"/>
                </a:solidFill>
                <a:latin typeface="Century Gothic"/>
                <a:ea typeface="Century Gothic"/>
                <a:cs typeface="Century Gothic"/>
                <a:sym typeface="Century Gothic"/>
              </a:rPr>
              <a:t>Ruby</a:t>
            </a:r>
            <a:endParaRPr b="1" sz="1800">
              <a:solidFill>
                <a:srgbClr val="FEFEFE"/>
              </a:solidFill>
              <a:latin typeface="Century Gothic"/>
              <a:ea typeface="Century Gothic"/>
              <a:cs typeface="Century Gothic"/>
              <a:sym typeface="Century Gothic"/>
            </a:endParaRPr>
          </a:p>
        </p:txBody>
      </p:sp>
      <p:sp>
        <p:nvSpPr>
          <p:cNvPr id="210" name="Google Shape;210;p24"/>
          <p:cNvSpPr txBox="1"/>
          <p:nvPr/>
        </p:nvSpPr>
        <p:spPr>
          <a:xfrm>
            <a:off x="4678421" y="3390578"/>
            <a:ext cx="590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FFC000"/>
                </a:solidFill>
                <a:latin typeface="Century Gothic"/>
                <a:ea typeface="Century Gothic"/>
                <a:cs typeface="Century Gothic"/>
                <a:sym typeface="Century Gothic"/>
              </a:rPr>
              <a:t>Lua</a:t>
            </a:r>
            <a:endParaRPr sz="1800">
              <a:solidFill>
                <a:srgbClr val="FFC000"/>
              </a:solidFill>
              <a:latin typeface="Century Gothic"/>
              <a:ea typeface="Century Gothic"/>
              <a:cs typeface="Century Gothic"/>
              <a:sym typeface="Century Gothic"/>
            </a:endParaRPr>
          </a:p>
        </p:txBody>
      </p:sp>
      <p:sp>
        <p:nvSpPr>
          <p:cNvPr id="211" name="Google Shape;211;p24"/>
          <p:cNvSpPr txBox="1"/>
          <p:nvPr/>
        </p:nvSpPr>
        <p:spPr>
          <a:xfrm>
            <a:off x="5236063" y="3589091"/>
            <a:ext cx="737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rgbClr val="FFFFFF"/>
                </a:solidFill>
                <a:latin typeface="Century Gothic"/>
                <a:ea typeface="Century Gothic"/>
                <a:cs typeface="Century Gothic"/>
                <a:sym typeface="Century Gothic"/>
              </a:rPr>
              <a:t>Java</a:t>
            </a:r>
            <a:endParaRPr b="1" sz="1800">
              <a:solidFill>
                <a:srgbClr val="FFFFFF"/>
              </a:solidFill>
              <a:latin typeface="Century Gothic"/>
              <a:ea typeface="Century Gothic"/>
              <a:cs typeface="Century Gothic"/>
              <a:sym typeface="Century Gothic"/>
            </a:endParaRPr>
          </a:p>
        </p:txBody>
      </p:sp>
      <p:sp>
        <p:nvSpPr>
          <p:cNvPr id="212" name="Google Shape;212;p24"/>
          <p:cNvSpPr txBox="1"/>
          <p:nvPr/>
        </p:nvSpPr>
        <p:spPr>
          <a:xfrm>
            <a:off x="6032603" y="3393536"/>
            <a:ext cx="897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C00000"/>
                </a:solidFill>
                <a:latin typeface="Century Gothic"/>
                <a:ea typeface="Century Gothic"/>
                <a:cs typeface="Century Gothic"/>
                <a:sym typeface="Century Gothic"/>
              </a:rPr>
              <a:t>Delphi</a:t>
            </a:r>
            <a:endParaRPr sz="1800">
              <a:solidFill>
                <a:srgbClr val="C00000"/>
              </a:solidFill>
              <a:latin typeface="Century Gothic"/>
              <a:ea typeface="Century Gothic"/>
              <a:cs typeface="Century Gothic"/>
              <a:sym typeface="Century Gothic"/>
            </a:endParaRPr>
          </a:p>
        </p:txBody>
      </p:sp>
      <p:sp>
        <p:nvSpPr>
          <p:cNvPr id="213" name="Google Shape;213;p24"/>
          <p:cNvSpPr txBox="1"/>
          <p:nvPr/>
        </p:nvSpPr>
        <p:spPr>
          <a:xfrm>
            <a:off x="6802927" y="3587768"/>
            <a:ext cx="1353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chemeClr val="accent4"/>
                </a:solidFill>
                <a:latin typeface="Century Gothic"/>
                <a:ea typeface="Century Gothic"/>
                <a:cs typeface="Century Gothic"/>
                <a:sym typeface="Century Gothic"/>
              </a:rPr>
              <a:t>JavaScript</a:t>
            </a:r>
            <a:endParaRPr b="1" sz="1800">
              <a:solidFill>
                <a:schemeClr val="accent4"/>
              </a:solidFill>
              <a:latin typeface="Century Gothic"/>
              <a:ea typeface="Century Gothic"/>
              <a:cs typeface="Century Gothic"/>
              <a:sym typeface="Century Gothic"/>
            </a:endParaRPr>
          </a:p>
        </p:txBody>
      </p:sp>
      <p:sp>
        <p:nvSpPr>
          <p:cNvPr id="214" name="Google Shape;214;p24"/>
          <p:cNvSpPr txBox="1"/>
          <p:nvPr/>
        </p:nvSpPr>
        <p:spPr>
          <a:xfrm>
            <a:off x="8153453" y="3392334"/>
            <a:ext cx="6144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chemeClr val="lt1"/>
                </a:solidFill>
                <a:latin typeface="Century Gothic"/>
                <a:ea typeface="Century Gothic"/>
                <a:cs typeface="Century Gothic"/>
                <a:sym typeface="Century Gothic"/>
              </a:rPr>
              <a:t>PHP</a:t>
            </a:r>
            <a:endParaRPr b="1" sz="1800">
              <a:solidFill>
                <a:schemeClr val="lt1"/>
              </a:solidFill>
              <a:latin typeface="Century Gothic"/>
              <a:ea typeface="Century Gothic"/>
              <a:cs typeface="Century Gothic"/>
              <a:sym typeface="Century Gothic"/>
            </a:endParaRPr>
          </a:p>
        </p:txBody>
      </p:sp>
      <p:grpSp>
        <p:nvGrpSpPr>
          <p:cNvPr id="215" name="Google Shape;215;p24"/>
          <p:cNvGrpSpPr/>
          <p:nvPr/>
        </p:nvGrpSpPr>
        <p:grpSpPr>
          <a:xfrm>
            <a:off x="263424" y="4072827"/>
            <a:ext cx="8581200" cy="527625"/>
            <a:chOff x="281354" y="2778185"/>
            <a:chExt cx="8581200" cy="703500"/>
          </a:xfrm>
        </p:grpSpPr>
        <p:sp>
          <p:nvSpPr>
            <p:cNvPr id="216" name="Google Shape;216;p24"/>
            <p:cNvSpPr/>
            <p:nvPr/>
          </p:nvSpPr>
          <p:spPr>
            <a:xfrm>
              <a:off x="281354" y="2778185"/>
              <a:ext cx="8581200" cy="703500"/>
            </a:xfrm>
            <a:prstGeom prst="rect">
              <a:avLst/>
            </a:prstGeom>
            <a:solidFill>
              <a:srgbClr val="367D90"/>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7" name="Google Shape;217;p24"/>
            <p:cNvSpPr txBox="1"/>
            <p:nvPr/>
          </p:nvSpPr>
          <p:spPr>
            <a:xfrm>
              <a:off x="281354" y="2778185"/>
              <a:ext cx="1069500" cy="369300"/>
            </a:xfrm>
            <a:prstGeom prst="rect">
              <a:avLst/>
            </a:prstGeom>
            <a:solidFill>
              <a:srgbClr val="367D9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chemeClr val="lt1"/>
                  </a:solidFill>
                  <a:latin typeface="Century Gothic"/>
                  <a:ea typeface="Century Gothic"/>
                  <a:cs typeface="Century Gothic"/>
                  <a:sym typeface="Century Gothic"/>
                </a:rPr>
                <a:t>2000- …</a:t>
              </a:r>
              <a:endParaRPr sz="1800">
                <a:solidFill>
                  <a:schemeClr val="lt1"/>
                </a:solidFill>
                <a:latin typeface="Century Gothic"/>
                <a:ea typeface="Century Gothic"/>
                <a:cs typeface="Century Gothic"/>
                <a:sym typeface="Century Gothic"/>
              </a:endParaRPr>
            </a:p>
          </p:txBody>
        </p:sp>
        <p:sp>
          <p:nvSpPr>
            <p:cNvPr id="218" name="Google Shape;218;p24"/>
            <p:cNvSpPr txBox="1"/>
            <p:nvPr/>
          </p:nvSpPr>
          <p:spPr>
            <a:xfrm>
              <a:off x="281355" y="3219882"/>
              <a:ext cx="1719300" cy="261600"/>
            </a:xfrm>
            <a:prstGeom prst="rect">
              <a:avLst/>
            </a:prstGeom>
            <a:solidFill>
              <a:srgbClr val="367D9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900">
                  <a:solidFill>
                    <a:schemeClr val="lt1"/>
                  </a:solidFill>
                  <a:latin typeface="Century Gothic"/>
                  <a:ea typeface="Century Gothic"/>
                  <a:cs typeface="Century Gothic"/>
                  <a:sym typeface="Century Gothic"/>
                </a:rPr>
                <a:t>Съвременни тенденции</a:t>
              </a:r>
              <a:endParaRPr sz="900">
                <a:solidFill>
                  <a:schemeClr val="lt1"/>
                </a:solidFill>
                <a:latin typeface="Century Gothic"/>
                <a:ea typeface="Century Gothic"/>
                <a:cs typeface="Century Gothic"/>
                <a:sym typeface="Century Gothic"/>
              </a:endParaRPr>
            </a:p>
          </p:txBody>
        </p:sp>
      </p:grpSp>
      <p:sp>
        <p:nvSpPr>
          <p:cNvPr id="219" name="Google Shape;219;p24"/>
          <p:cNvSpPr txBox="1"/>
          <p:nvPr/>
        </p:nvSpPr>
        <p:spPr>
          <a:xfrm>
            <a:off x="1386101" y="4110188"/>
            <a:ext cx="1537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bg" sz="1800">
                <a:solidFill>
                  <a:srgbClr val="FFFF00"/>
                </a:solidFill>
                <a:latin typeface="Century Gothic"/>
                <a:ea typeface="Century Gothic"/>
                <a:cs typeface="Century Gothic"/>
                <a:sym typeface="Century Gothic"/>
              </a:rPr>
              <a:t>ActionScript</a:t>
            </a:r>
            <a:endParaRPr b="0" sz="1800">
              <a:solidFill>
                <a:srgbClr val="FFFF00"/>
              </a:solidFill>
              <a:latin typeface="Century Gothic"/>
              <a:ea typeface="Century Gothic"/>
              <a:cs typeface="Century Gothic"/>
              <a:sym typeface="Century Gothic"/>
            </a:endParaRPr>
          </a:p>
        </p:txBody>
      </p:sp>
      <p:sp>
        <p:nvSpPr>
          <p:cNvPr id="220" name="Google Shape;220;p24"/>
          <p:cNvSpPr txBox="1"/>
          <p:nvPr/>
        </p:nvSpPr>
        <p:spPr>
          <a:xfrm>
            <a:off x="2840897" y="4278216"/>
            <a:ext cx="538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92D050"/>
                </a:solidFill>
                <a:latin typeface="Century Gothic"/>
                <a:ea typeface="Century Gothic"/>
                <a:cs typeface="Century Gothic"/>
                <a:sym typeface="Century Gothic"/>
              </a:rPr>
              <a:t>C#</a:t>
            </a:r>
            <a:endParaRPr sz="1800">
              <a:solidFill>
                <a:srgbClr val="92D050"/>
              </a:solidFill>
              <a:latin typeface="Century Gothic"/>
              <a:ea typeface="Century Gothic"/>
              <a:cs typeface="Century Gothic"/>
              <a:sym typeface="Century Gothic"/>
            </a:endParaRPr>
          </a:p>
        </p:txBody>
      </p:sp>
      <p:sp>
        <p:nvSpPr>
          <p:cNvPr id="221" name="Google Shape;221;p24"/>
          <p:cNvSpPr txBox="1"/>
          <p:nvPr/>
        </p:nvSpPr>
        <p:spPr>
          <a:xfrm>
            <a:off x="3365731" y="4111580"/>
            <a:ext cx="1050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rgbClr val="92D050"/>
                </a:solidFill>
                <a:latin typeface="Century Gothic"/>
                <a:ea typeface="Century Gothic"/>
                <a:cs typeface="Century Gothic"/>
                <a:sym typeface="Century Gothic"/>
              </a:rPr>
              <a:t>Groovy</a:t>
            </a:r>
            <a:endParaRPr b="1" sz="1800">
              <a:solidFill>
                <a:srgbClr val="92D050"/>
              </a:solidFill>
              <a:latin typeface="Century Gothic"/>
              <a:ea typeface="Century Gothic"/>
              <a:cs typeface="Century Gothic"/>
              <a:sym typeface="Century Gothic"/>
            </a:endParaRPr>
          </a:p>
        </p:txBody>
      </p:sp>
      <p:sp>
        <p:nvSpPr>
          <p:cNvPr id="222" name="Google Shape;222;p24"/>
          <p:cNvSpPr txBox="1"/>
          <p:nvPr/>
        </p:nvSpPr>
        <p:spPr>
          <a:xfrm>
            <a:off x="4360243" y="4260586"/>
            <a:ext cx="809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bg" sz="1800">
                <a:solidFill>
                  <a:srgbClr val="FFC000"/>
                </a:solidFill>
                <a:latin typeface="Century Gothic"/>
                <a:ea typeface="Century Gothic"/>
                <a:cs typeface="Century Gothic"/>
                <a:sym typeface="Century Gothic"/>
              </a:rPr>
              <a:t>Scala</a:t>
            </a:r>
            <a:endParaRPr b="0" sz="1800">
              <a:solidFill>
                <a:srgbClr val="FFC000"/>
              </a:solidFill>
              <a:latin typeface="Century Gothic"/>
              <a:ea typeface="Century Gothic"/>
              <a:cs typeface="Century Gothic"/>
              <a:sym typeface="Century Gothic"/>
            </a:endParaRPr>
          </a:p>
        </p:txBody>
      </p:sp>
      <p:sp>
        <p:nvSpPr>
          <p:cNvPr id="223" name="Google Shape;223;p24"/>
          <p:cNvSpPr txBox="1"/>
          <p:nvPr/>
        </p:nvSpPr>
        <p:spPr>
          <a:xfrm>
            <a:off x="5220600" y="4118204"/>
            <a:ext cx="976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chemeClr val="lt1"/>
                </a:solidFill>
                <a:latin typeface="Century Gothic"/>
                <a:ea typeface="Century Gothic"/>
                <a:cs typeface="Century Gothic"/>
                <a:sym typeface="Century Gothic"/>
              </a:rPr>
              <a:t>Clojure</a:t>
            </a:r>
            <a:endParaRPr sz="1800">
              <a:solidFill>
                <a:schemeClr val="lt1"/>
              </a:solidFill>
              <a:latin typeface="Century Gothic"/>
              <a:ea typeface="Century Gothic"/>
              <a:cs typeface="Century Gothic"/>
              <a:sym typeface="Century Gothic"/>
            </a:endParaRPr>
          </a:p>
        </p:txBody>
      </p:sp>
      <p:sp>
        <p:nvSpPr>
          <p:cNvPr id="224" name="Google Shape;224;p24"/>
          <p:cNvSpPr txBox="1"/>
          <p:nvPr/>
        </p:nvSpPr>
        <p:spPr>
          <a:xfrm>
            <a:off x="6121310" y="4260007"/>
            <a:ext cx="5262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rgbClr val="FFFFFF"/>
                </a:solidFill>
                <a:latin typeface="Century Gothic"/>
                <a:ea typeface="Century Gothic"/>
                <a:cs typeface="Century Gothic"/>
                <a:sym typeface="Century Gothic"/>
              </a:rPr>
              <a:t>Go</a:t>
            </a:r>
            <a:endParaRPr b="1" sz="1800">
              <a:solidFill>
                <a:srgbClr val="FFFFFF"/>
              </a:solidFill>
              <a:latin typeface="Century Gothic"/>
              <a:ea typeface="Century Gothic"/>
              <a:cs typeface="Century Gothic"/>
              <a:sym typeface="Century Gothic"/>
            </a:endParaRPr>
          </a:p>
        </p:txBody>
      </p:sp>
      <p:sp>
        <p:nvSpPr>
          <p:cNvPr id="225" name="Google Shape;225;p24"/>
          <p:cNvSpPr txBox="1"/>
          <p:nvPr/>
        </p:nvSpPr>
        <p:spPr>
          <a:xfrm>
            <a:off x="6698234" y="4114579"/>
            <a:ext cx="6783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chemeClr val="lt1"/>
                </a:solidFill>
                <a:latin typeface="Century Gothic"/>
                <a:ea typeface="Century Gothic"/>
                <a:cs typeface="Century Gothic"/>
                <a:sym typeface="Century Gothic"/>
              </a:rPr>
              <a:t>Swift</a:t>
            </a:r>
            <a:endParaRPr b="1" sz="1800">
              <a:solidFill>
                <a:schemeClr val="lt1"/>
              </a:solidFill>
              <a:latin typeface="Century Gothic"/>
              <a:ea typeface="Century Gothic"/>
              <a:cs typeface="Century Gothic"/>
              <a:sym typeface="Century Gothic"/>
            </a:endParaRPr>
          </a:p>
        </p:txBody>
      </p:sp>
      <p:sp>
        <p:nvSpPr>
          <p:cNvPr id="226" name="Google Shape;226;p24"/>
          <p:cNvSpPr txBox="1"/>
          <p:nvPr/>
        </p:nvSpPr>
        <p:spPr>
          <a:xfrm>
            <a:off x="7376520" y="4291219"/>
            <a:ext cx="627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bg" sz="1800">
                <a:solidFill>
                  <a:srgbClr val="FFFF00"/>
                </a:solidFill>
                <a:latin typeface="Century Gothic"/>
                <a:ea typeface="Century Gothic"/>
                <a:cs typeface="Century Gothic"/>
                <a:sym typeface="Century Gothic"/>
              </a:rPr>
              <a:t>Rust</a:t>
            </a:r>
            <a:endParaRPr b="1" sz="1800">
              <a:solidFill>
                <a:srgbClr val="FFFF00"/>
              </a:solidFill>
              <a:latin typeface="Century Gothic"/>
              <a:ea typeface="Century Gothic"/>
              <a:cs typeface="Century Gothic"/>
              <a:sym typeface="Century Gothic"/>
            </a:endParaRPr>
          </a:p>
        </p:txBody>
      </p:sp>
      <p:sp>
        <p:nvSpPr>
          <p:cNvPr id="227" name="Google Shape;227;p24"/>
          <p:cNvSpPr txBox="1"/>
          <p:nvPr/>
        </p:nvSpPr>
        <p:spPr>
          <a:xfrm>
            <a:off x="3525581" y="4787906"/>
            <a:ext cx="5331900" cy="196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bg" sz="1100">
                <a:solidFill>
                  <a:schemeClr val="dk1"/>
                </a:solidFill>
                <a:latin typeface="Century Gothic"/>
                <a:ea typeface="Century Gothic"/>
                <a:cs typeface="Century Gothic"/>
                <a:sym typeface="Century Gothic"/>
              </a:rPr>
              <a:t>Източник: </a:t>
            </a:r>
            <a:r>
              <a:rPr lang="bg" sz="11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https://en.wikipedia.org/wiki/History_of_programming_languages</a:t>
            </a:r>
            <a:endParaRPr sz="1100">
              <a:solidFill>
                <a:schemeClr val="dk1"/>
              </a:solidFill>
              <a:latin typeface="Century Gothic"/>
              <a:ea typeface="Century Gothic"/>
              <a:cs typeface="Century Gothic"/>
              <a:sym typeface="Century Gothic"/>
            </a:endParaRPr>
          </a:p>
        </p:txBody>
      </p:sp>
      <p:sp>
        <p:nvSpPr>
          <p:cNvPr id="228" name="Google Shape;228;p24"/>
          <p:cNvSpPr txBox="1"/>
          <p:nvPr/>
        </p:nvSpPr>
        <p:spPr>
          <a:xfrm>
            <a:off x="7958143" y="4114586"/>
            <a:ext cx="809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bg" sz="1800">
                <a:solidFill>
                  <a:srgbClr val="FFC000"/>
                </a:solidFill>
                <a:latin typeface="Century Gothic"/>
                <a:ea typeface="Century Gothic"/>
                <a:cs typeface="Century Gothic"/>
                <a:sym typeface="Century Gothic"/>
              </a:rPr>
              <a:t>Kotlin</a:t>
            </a:r>
            <a:endParaRPr b="0" sz="1800">
              <a:solidFill>
                <a:srgbClr val="FFC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ppt_w</p:attrName>
                                        </p:attrNameLst>
                                      </p:cBhvr>
                                      <p:tavLst>
                                        <p:tav fmla="" tm="0">
                                          <p:val>
                                            <p:strVal val="0"/>
                                          </p:val>
                                        </p:tav>
                                        <p:tav fmla="" tm="100000">
                                          <p:val>
                                            <p:strVal val="#ppt_w"/>
                                          </p:val>
                                        </p:tav>
                                      </p:tavLst>
                                    </p:anim>
                                    <p:anim calcmode="lin" valueType="num">
                                      <p:cBhvr additive="base">
                                        <p:cTn dur="500"/>
                                        <p:tgtEl>
                                          <p:spTgt spid="18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500"/>
                                        <p:tgtEl>
                                          <p:spTgt spid="185"/>
                                        </p:tgtEl>
                                        <p:attrNameLst>
                                          <p:attrName>ppt_w</p:attrName>
                                        </p:attrNameLst>
                                      </p:cBhvr>
                                      <p:tavLst>
                                        <p:tav fmla="" tm="0">
                                          <p:val>
                                            <p:strVal val="0"/>
                                          </p:val>
                                        </p:tav>
                                        <p:tav fmla="" tm="100000">
                                          <p:val>
                                            <p:strVal val="#ppt_w"/>
                                          </p:val>
                                        </p:tav>
                                      </p:tavLst>
                                    </p:anim>
                                    <p:anim calcmode="lin" valueType="num">
                                      <p:cBhvr additive="base">
                                        <p:cTn dur="500"/>
                                        <p:tgtEl>
                                          <p:spTgt spid="18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500"/>
                                        <p:tgtEl>
                                          <p:spTgt spid="186"/>
                                        </p:tgtEl>
                                        <p:attrNameLst>
                                          <p:attrName>ppt_w</p:attrName>
                                        </p:attrNameLst>
                                      </p:cBhvr>
                                      <p:tavLst>
                                        <p:tav fmla="" tm="0">
                                          <p:val>
                                            <p:strVal val="0"/>
                                          </p:val>
                                        </p:tav>
                                        <p:tav fmla="" tm="100000">
                                          <p:val>
                                            <p:strVal val="#ppt_w"/>
                                          </p:val>
                                        </p:tav>
                                      </p:tavLst>
                                    </p:anim>
                                    <p:anim calcmode="lin" valueType="num">
                                      <p:cBhvr additive="base">
                                        <p:cTn dur="500"/>
                                        <p:tgtEl>
                                          <p:spTgt spid="18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500"/>
                                        <p:tgtEl>
                                          <p:spTgt spid="187"/>
                                        </p:tgtEl>
                                        <p:attrNameLst>
                                          <p:attrName>ppt_w</p:attrName>
                                        </p:attrNameLst>
                                      </p:cBhvr>
                                      <p:tavLst>
                                        <p:tav fmla="" tm="0">
                                          <p:val>
                                            <p:strVal val="0"/>
                                          </p:val>
                                        </p:tav>
                                        <p:tav fmla="" tm="100000">
                                          <p:val>
                                            <p:strVal val="#ppt_w"/>
                                          </p:val>
                                        </p:tav>
                                      </p:tavLst>
                                    </p:anim>
                                    <p:anim calcmode="lin" valueType="num">
                                      <p:cBhvr additive="base">
                                        <p:cTn dur="500"/>
                                        <p:tgtEl>
                                          <p:spTgt spid="187"/>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ppt_w</p:attrName>
                                        </p:attrNameLst>
                                      </p:cBhvr>
                                      <p:tavLst>
                                        <p:tav fmla="" tm="0">
                                          <p:val>
                                            <p:strVal val="0"/>
                                          </p:val>
                                        </p:tav>
                                        <p:tav fmla="" tm="100000">
                                          <p:val>
                                            <p:strVal val="#ppt_w"/>
                                          </p:val>
                                        </p:tav>
                                      </p:tavLst>
                                    </p:anim>
                                    <p:anim calcmode="lin" valueType="num">
                                      <p:cBhvr additive="base">
                                        <p:cTn dur="500"/>
                                        <p:tgtEl>
                                          <p:spTgt spid="18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500"/>
                                        <p:tgtEl>
                                          <p:spTgt spid="175"/>
                                        </p:tgtEl>
                                        <p:attrNameLst>
                                          <p:attrName>ppt_w</p:attrName>
                                        </p:attrNameLst>
                                      </p:cBhvr>
                                      <p:tavLst>
                                        <p:tav fmla="" tm="0">
                                          <p:val>
                                            <p:strVal val="0"/>
                                          </p:val>
                                        </p:tav>
                                        <p:tav fmla="" tm="100000">
                                          <p:val>
                                            <p:strVal val="#ppt_w"/>
                                          </p:val>
                                        </p:tav>
                                      </p:tavLst>
                                    </p:anim>
                                    <p:anim calcmode="lin" valueType="num">
                                      <p:cBhvr additive="base">
                                        <p:cTn dur="500"/>
                                        <p:tgtEl>
                                          <p:spTgt spid="17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500"/>
                                        <p:tgtEl>
                                          <p:spTgt spid="176"/>
                                        </p:tgtEl>
                                        <p:attrNameLst>
                                          <p:attrName>ppt_w</p:attrName>
                                        </p:attrNameLst>
                                      </p:cBhvr>
                                      <p:tavLst>
                                        <p:tav fmla="" tm="0">
                                          <p:val>
                                            <p:strVal val="0"/>
                                          </p:val>
                                        </p:tav>
                                        <p:tav fmla="" tm="100000">
                                          <p:val>
                                            <p:strVal val="#ppt_w"/>
                                          </p:val>
                                        </p:tav>
                                      </p:tavLst>
                                    </p:anim>
                                    <p:anim calcmode="lin" valueType="num">
                                      <p:cBhvr additive="base">
                                        <p:cTn dur="500"/>
                                        <p:tgtEl>
                                          <p:spTgt spid="176"/>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ppt_w</p:attrName>
                                        </p:attrNameLst>
                                      </p:cBhvr>
                                      <p:tavLst>
                                        <p:tav fmla="" tm="0">
                                          <p:val>
                                            <p:strVal val="0"/>
                                          </p:val>
                                        </p:tav>
                                        <p:tav fmla="" tm="100000">
                                          <p:val>
                                            <p:strVal val="#ppt_w"/>
                                          </p:val>
                                        </p:tav>
                                      </p:tavLst>
                                    </p:anim>
                                    <p:anim calcmode="lin" valueType="num">
                                      <p:cBhvr additive="base">
                                        <p:cTn dur="500"/>
                                        <p:tgtEl>
                                          <p:spTgt spid="177"/>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ppt_w</p:attrName>
                                        </p:attrNameLst>
                                      </p:cBhvr>
                                      <p:tavLst>
                                        <p:tav fmla="" tm="0">
                                          <p:val>
                                            <p:strVal val="0"/>
                                          </p:val>
                                        </p:tav>
                                        <p:tav fmla="" tm="100000">
                                          <p:val>
                                            <p:strVal val="#ppt_w"/>
                                          </p:val>
                                        </p:tav>
                                      </p:tavLst>
                                    </p:anim>
                                    <p:anim calcmode="lin" valueType="num">
                                      <p:cBhvr additive="base">
                                        <p:cTn dur="500"/>
                                        <p:tgtEl>
                                          <p:spTgt spid="178"/>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ppt_w</p:attrName>
                                        </p:attrNameLst>
                                      </p:cBhvr>
                                      <p:tavLst>
                                        <p:tav fmla="" tm="0">
                                          <p:val>
                                            <p:strVal val="0"/>
                                          </p:val>
                                        </p:tav>
                                        <p:tav fmla="" tm="100000">
                                          <p:val>
                                            <p:strVal val="#ppt_w"/>
                                          </p:val>
                                        </p:tav>
                                      </p:tavLst>
                                    </p:anim>
                                    <p:anim calcmode="lin" valueType="num">
                                      <p:cBhvr additive="base">
                                        <p:cTn dur="500"/>
                                        <p:tgtEl>
                                          <p:spTgt spid="179"/>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
                                        <p:tgtEl>
                                          <p:spTgt spid="189"/>
                                        </p:tgtEl>
                                        <p:attrNameLst>
                                          <p:attrName>ppt_w</p:attrName>
                                        </p:attrNameLst>
                                      </p:cBhvr>
                                      <p:tavLst>
                                        <p:tav fmla="" tm="0">
                                          <p:val>
                                            <p:strVal val="0"/>
                                          </p:val>
                                        </p:tav>
                                        <p:tav fmla="" tm="100000">
                                          <p:val>
                                            <p:strVal val="#ppt_w"/>
                                          </p:val>
                                        </p:tav>
                                      </p:tavLst>
                                    </p:anim>
                                    <p:anim calcmode="lin" valueType="num">
                                      <p:cBhvr additive="base">
                                        <p:cTn dur="500"/>
                                        <p:tgtEl>
                                          <p:spTgt spid="18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ppt_w</p:attrName>
                                        </p:attrNameLst>
                                      </p:cBhvr>
                                      <p:tavLst>
                                        <p:tav fmla="" tm="0">
                                          <p:val>
                                            <p:strVal val="0"/>
                                          </p:val>
                                        </p:tav>
                                        <p:tav fmla="" tm="100000">
                                          <p:val>
                                            <p:strVal val="#ppt_w"/>
                                          </p:val>
                                        </p:tav>
                                      </p:tavLst>
                                    </p:anim>
                                    <p:anim calcmode="lin" valueType="num">
                                      <p:cBhvr additive="base">
                                        <p:cTn dur="500"/>
                                        <p:tgtEl>
                                          <p:spTgt spid="19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ppt_w</p:attrName>
                                        </p:attrNameLst>
                                      </p:cBhvr>
                                      <p:tavLst>
                                        <p:tav fmla="" tm="0">
                                          <p:val>
                                            <p:strVal val="0"/>
                                          </p:val>
                                        </p:tav>
                                        <p:tav fmla="" tm="100000">
                                          <p:val>
                                            <p:strVal val="#ppt_w"/>
                                          </p:val>
                                        </p:tav>
                                      </p:tavLst>
                                    </p:anim>
                                    <p:anim calcmode="lin" valueType="num">
                                      <p:cBhvr additive="base">
                                        <p:cTn dur="500"/>
                                        <p:tgtEl>
                                          <p:spTgt spid="19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500"/>
                                        <p:tgtEl>
                                          <p:spTgt spid="196"/>
                                        </p:tgtEl>
                                        <p:attrNameLst>
                                          <p:attrName>ppt_w</p:attrName>
                                        </p:attrNameLst>
                                      </p:cBhvr>
                                      <p:tavLst>
                                        <p:tav fmla="" tm="0">
                                          <p:val>
                                            <p:strVal val="0"/>
                                          </p:val>
                                        </p:tav>
                                        <p:tav fmla="" tm="100000">
                                          <p:val>
                                            <p:strVal val="#ppt_w"/>
                                          </p:val>
                                        </p:tav>
                                      </p:tavLst>
                                    </p:anim>
                                    <p:anim calcmode="lin" valueType="num">
                                      <p:cBhvr additive="base">
                                        <p:cTn dur="500"/>
                                        <p:tgtEl>
                                          <p:spTgt spid="19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ppt_w</p:attrName>
                                        </p:attrNameLst>
                                      </p:cBhvr>
                                      <p:tavLst>
                                        <p:tav fmla="" tm="0">
                                          <p:val>
                                            <p:strVal val="0"/>
                                          </p:val>
                                        </p:tav>
                                        <p:tav fmla="" tm="100000">
                                          <p:val>
                                            <p:strVal val="#ppt_w"/>
                                          </p:val>
                                        </p:tav>
                                      </p:tavLst>
                                    </p:anim>
                                    <p:anim calcmode="lin" valueType="num">
                                      <p:cBhvr additive="base">
                                        <p:cTn dur="500"/>
                                        <p:tgtEl>
                                          <p:spTgt spid="197"/>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500"/>
                                        <p:tgtEl>
                                          <p:spTgt spid="198"/>
                                        </p:tgtEl>
                                        <p:attrNameLst>
                                          <p:attrName>ppt_w</p:attrName>
                                        </p:attrNameLst>
                                      </p:cBhvr>
                                      <p:tavLst>
                                        <p:tav fmla="" tm="0">
                                          <p:val>
                                            <p:strVal val="0"/>
                                          </p:val>
                                        </p:tav>
                                        <p:tav fmla="" tm="100000">
                                          <p:val>
                                            <p:strVal val="#ppt_w"/>
                                          </p:val>
                                        </p:tav>
                                      </p:tavLst>
                                    </p:anim>
                                    <p:anim calcmode="lin" valueType="num">
                                      <p:cBhvr additive="base">
                                        <p:cTn dur="500"/>
                                        <p:tgtEl>
                                          <p:spTgt spid="198"/>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500"/>
                                        <p:tgtEl>
                                          <p:spTgt spid="199"/>
                                        </p:tgtEl>
                                        <p:attrNameLst>
                                          <p:attrName>ppt_w</p:attrName>
                                        </p:attrNameLst>
                                      </p:cBhvr>
                                      <p:tavLst>
                                        <p:tav fmla="" tm="0">
                                          <p:val>
                                            <p:strVal val="0"/>
                                          </p:val>
                                        </p:tav>
                                        <p:tav fmla="" tm="100000">
                                          <p:val>
                                            <p:strVal val="#ppt_w"/>
                                          </p:val>
                                        </p:tav>
                                      </p:tavLst>
                                    </p:anim>
                                    <p:anim calcmode="lin" valueType="num">
                                      <p:cBhvr additive="base">
                                        <p:cTn dur="500"/>
                                        <p:tgtEl>
                                          <p:spTgt spid="199"/>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500"/>
                                        <p:tgtEl>
                                          <p:spTgt spid="200"/>
                                        </p:tgtEl>
                                        <p:attrNameLst>
                                          <p:attrName>ppt_w</p:attrName>
                                        </p:attrNameLst>
                                      </p:cBhvr>
                                      <p:tavLst>
                                        <p:tav fmla="" tm="0">
                                          <p:val>
                                            <p:strVal val="0"/>
                                          </p:val>
                                        </p:tav>
                                        <p:tav fmla="" tm="100000">
                                          <p:val>
                                            <p:strVal val="#ppt_w"/>
                                          </p:val>
                                        </p:tav>
                                      </p:tavLst>
                                    </p:anim>
                                    <p:anim calcmode="lin" valueType="num">
                                      <p:cBhvr additive="base">
                                        <p:cTn dur="500"/>
                                        <p:tgtEl>
                                          <p:spTgt spid="200"/>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ppt_w</p:attrName>
                                        </p:attrNameLst>
                                      </p:cBhvr>
                                      <p:tavLst>
                                        <p:tav fmla="" tm="0">
                                          <p:val>
                                            <p:strVal val="0"/>
                                          </p:val>
                                        </p:tav>
                                        <p:tav fmla="" tm="100000">
                                          <p:val>
                                            <p:strVal val="#ppt_w"/>
                                          </p:val>
                                        </p:tav>
                                      </p:tavLst>
                                    </p:anim>
                                    <p:anim calcmode="lin" valueType="num">
                                      <p:cBhvr additive="base">
                                        <p:cTn dur="500"/>
                                        <p:tgtEl>
                                          <p:spTgt spid="20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500"/>
                                        <p:tgtEl>
                                          <p:spTgt spid="206"/>
                                        </p:tgtEl>
                                        <p:attrNameLst>
                                          <p:attrName>ppt_w</p:attrName>
                                        </p:attrNameLst>
                                      </p:cBhvr>
                                      <p:tavLst>
                                        <p:tav fmla="" tm="0">
                                          <p:val>
                                            <p:strVal val="0"/>
                                          </p:val>
                                        </p:tav>
                                        <p:tav fmla="" tm="100000">
                                          <p:val>
                                            <p:strVal val="#ppt_w"/>
                                          </p:val>
                                        </p:tav>
                                      </p:tavLst>
                                    </p:anim>
                                    <p:anim calcmode="lin" valueType="num">
                                      <p:cBhvr additive="base">
                                        <p:cTn dur="500"/>
                                        <p:tgtEl>
                                          <p:spTgt spid="20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ppt_w</p:attrName>
                                        </p:attrNameLst>
                                      </p:cBhvr>
                                      <p:tavLst>
                                        <p:tav fmla="" tm="0">
                                          <p:val>
                                            <p:strVal val="0"/>
                                          </p:val>
                                        </p:tav>
                                        <p:tav fmla="" tm="100000">
                                          <p:val>
                                            <p:strVal val="#ppt_w"/>
                                          </p:val>
                                        </p:tav>
                                      </p:tavLst>
                                    </p:anim>
                                    <p:anim calcmode="lin" valueType="num">
                                      <p:cBhvr additive="base">
                                        <p:cTn dur="500"/>
                                        <p:tgtEl>
                                          <p:spTgt spid="207"/>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500"/>
                                        <p:tgtEl>
                                          <p:spTgt spid="208"/>
                                        </p:tgtEl>
                                        <p:attrNameLst>
                                          <p:attrName>ppt_w</p:attrName>
                                        </p:attrNameLst>
                                      </p:cBhvr>
                                      <p:tavLst>
                                        <p:tav fmla="" tm="0">
                                          <p:val>
                                            <p:strVal val="0"/>
                                          </p:val>
                                        </p:tav>
                                        <p:tav fmla="" tm="100000">
                                          <p:val>
                                            <p:strVal val="#ppt_w"/>
                                          </p:val>
                                        </p:tav>
                                      </p:tavLst>
                                    </p:anim>
                                    <p:anim calcmode="lin" valueType="num">
                                      <p:cBhvr additive="base">
                                        <p:cTn dur="500"/>
                                        <p:tgtEl>
                                          <p:spTgt spid="208"/>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500"/>
                                        <p:tgtEl>
                                          <p:spTgt spid="209"/>
                                        </p:tgtEl>
                                        <p:attrNameLst>
                                          <p:attrName>ppt_w</p:attrName>
                                        </p:attrNameLst>
                                      </p:cBhvr>
                                      <p:tavLst>
                                        <p:tav fmla="" tm="0">
                                          <p:val>
                                            <p:strVal val="0"/>
                                          </p:val>
                                        </p:tav>
                                        <p:tav fmla="" tm="100000">
                                          <p:val>
                                            <p:strVal val="#ppt_w"/>
                                          </p:val>
                                        </p:tav>
                                      </p:tavLst>
                                    </p:anim>
                                    <p:anim calcmode="lin" valueType="num">
                                      <p:cBhvr additive="base">
                                        <p:cTn dur="500"/>
                                        <p:tgtEl>
                                          <p:spTgt spid="209"/>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ppt_w</p:attrName>
                                        </p:attrNameLst>
                                      </p:cBhvr>
                                      <p:tavLst>
                                        <p:tav fmla="" tm="0">
                                          <p:val>
                                            <p:strVal val="0"/>
                                          </p:val>
                                        </p:tav>
                                        <p:tav fmla="" tm="100000">
                                          <p:val>
                                            <p:strVal val="#ppt_w"/>
                                          </p:val>
                                        </p:tav>
                                      </p:tavLst>
                                    </p:anim>
                                    <p:anim calcmode="lin" valueType="num">
                                      <p:cBhvr additive="base">
                                        <p:cTn dur="500"/>
                                        <p:tgtEl>
                                          <p:spTgt spid="210"/>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500"/>
                                        <p:tgtEl>
                                          <p:spTgt spid="211"/>
                                        </p:tgtEl>
                                        <p:attrNameLst>
                                          <p:attrName>ppt_w</p:attrName>
                                        </p:attrNameLst>
                                      </p:cBhvr>
                                      <p:tavLst>
                                        <p:tav fmla="" tm="0">
                                          <p:val>
                                            <p:strVal val="0"/>
                                          </p:val>
                                        </p:tav>
                                        <p:tav fmla="" tm="100000">
                                          <p:val>
                                            <p:strVal val="#ppt_w"/>
                                          </p:val>
                                        </p:tav>
                                      </p:tavLst>
                                    </p:anim>
                                    <p:anim calcmode="lin" valueType="num">
                                      <p:cBhvr additive="base">
                                        <p:cTn dur="500"/>
                                        <p:tgtEl>
                                          <p:spTgt spid="211"/>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500"/>
                                        <p:tgtEl>
                                          <p:spTgt spid="212"/>
                                        </p:tgtEl>
                                        <p:attrNameLst>
                                          <p:attrName>ppt_w</p:attrName>
                                        </p:attrNameLst>
                                      </p:cBhvr>
                                      <p:tavLst>
                                        <p:tav fmla="" tm="0">
                                          <p:val>
                                            <p:strVal val="0"/>
                                          </p:val>
                                        </p:tav>
                                        <p:tav fmla="" tm="100000">
                                          <p:val>
                                            <p:strVal val="#ppt_w"/>
                                          </p:val>
                                        </p:tav>
                                      </p:tavLst>
                                    </p:anim>
                                    <p:anim calcmode="lin" valueType="num">
                                      <p:cBhvr additive="base">
                                        <p:cTn dur="500"/>
                                        <p:tgtEl>
                                          <p:spTgt spid="212"/>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500"/>
                                        <p:tgtEl>
                                          <p:spTgt spid="213"/>
                                        </p:tgtEl>
                                        <p:attrNameLst>
                                          <p:attrName>ppt_w</p:attrName>
                                        </p:attrNameLst>
                                      </p:cBhvr>
                                      <p:tavLst>
                                        <p:tav fmla="" tm="0">
                                          <p:val>
                                            <p:strVal val="0"/>
                                          </p:val>
                                        </p:tav>
                                        <p:tav fmla="" tm="100000">
                                          <p:val>
                                            <p:strVal val="#ppt_w"/>
                                          </p:val>
                                        </p:tav>
                                      </p:tavLst>
                                    </p:anim>
                                    <p:anim calcmode="lin" valueType="num">
                                      <p:cBhvr additive="base">
                                        <p:cTn dur="500"/>
                                        <p:tgtEl>
                                          <p:spTgt spid="213"/>
                                        </p:tgtEl>
                                        <p:attrNameLst>
                                          <p:attrName>ppt_h</p:attrName>
                                        </p:attrNameLst>
                                      </p:cBhvr>
                                      <p:tavLst>
                                        <p:tav fmla="" tm="0">
                                          <p:val>
                                            <p:strVal val="0"/>
                                          </p:val>
                                        </p:tav>
                                        <p:tav fmla="" tm="100000">
                                          <p:val>
                                            <p:strVal val="#ppt_h"/>
                                          </p:val>
                                        </p:tav>
                                      </p:tavLst>
                                    </p:anim>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ppt_w</p:attrName>
                                        </p:attrNameLst>
                                      </p:cBhvr>
                                      <p:tavLst>
                                        <p:tav fmla="" tm="0">
                                          <p:val>
                                            <p:strVal val="0"/>
                                          </p:val>
                                        </p:tav>
                                        <p:tav fmla="" tm="100000">
                                          <p:val>
                                            <p:strVal val="#ppt_w"/>
                                          </p:val>
                                        </p:tav>
                                      </p:tavLst>
                                    </p:anim>
                                    <p:anim calcmode="lin" valueType="num">
                                      <p:cBhvr additive="base">
                                        <p:cTn dur="500"/>
                                        <p:tgtEl>
                                          <p:spTgt spid="2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500"/>
                                        <p:tgtEl>
                                          <p:spTgt spid="219"/>
                                        </p:tgtEl>
                                        <p:attrNameLst>
                                          <p:attrName>ppt_w</p:attrName>
                                        </p:attrNameLst>
                                      </p:cBhvr>
                                      <p:tavLst>
                                        <p:tav fmla="" tm="0">
                                          <p:val>
                                            <p:strVal val="0"/>
                                          </p:val>
                                        </p:tav>
                                        <p:tav fmla="" tm="100000">
                                          <p:val>
                                            <p:strVal val="#ppt_w"/>
                                          </p:val>
                                        </p:tav>
                                      </p:tavLst>
                                    </p:anim>
                                    <p:anim calcmode="lin" valueType="num">
                                      <p:cBhvr additive="base">
                                        <p:cTn dur="500"/>
                                        <p:tgtEl>
                                          <p:spTgt spid="21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500"/>
                                        <p:tgtEl>
                                          <p:spTgt spid="220"/>
                                        </p:tgtEl>
                                        <p:attrNameLst>
                                          <p:attrName>ppt_w</p:attrName>
                                        </p:attrNameLst>
                                      </p:cBhvr>
                                      <p:tavLst>
                                        <p:tav fmla="" tm="0">
                                          <p:val>
                                            <p:strVal val="0"/>
                                          </p:val>
                                        </p:tav>
                                        <p:tav fmla="" tm="100000">
                                          <p:val>
                                            <p:strVal val="#ppt_w"/>
                                          </p:val>
                                        </p:tav>
                                      </p:tavLst>
                                    </p:anim>
                                    <p:anim calcmode="lin" valueType="num">
                                      <p:cBhvr additive="base">
                                        <p:cTn dur="500"/>
                                        <p:tgtEl>
                                          <p:spTgt spid="22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500"/>
                                        <p:tgtEl>
                                          <p:spTgt spid="221"/>
                                        </p:tgtEl>
                                        <p:attrNameLst>
                                          <p:attrName>ppt_w</p:attrName>
                                        </p:attrNameLst>
                                      </p:cBhvr>
                                      <p:tavLst>
                                        <p:tav fmla="" tm="0">
                                          <p:val>
                                            <p:strVal val="0"/>
                                          </p:val>
                                        </p:tav>
                                        <p:tav fmla="" tm="100000">
                                          <p:val>
                                            <p:strVal val="#ppt_w"/>
                                          </p:val>
                                        </p:tav>
                                      </p:tavLst>
                                    </p:anim>
                                    <p:anim calcmode="lin" valueType="num">
                                      <p:cBhvr additive="base">
                                        <p:cTn dur="500"/>
                                        <p:tgtEl>
                                          <p:spTgt spid="221"/>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500"/>
                                        <p:tgtEl>
                                          <p:spTgt spid="222"/>
                                        </p:tgtEl>
                                        <p:attrNameLst>
                                          <p:attrName>ppt_w</p:attrName>
                                        </p:attrNameLst>
                                      </p:cBhvr>
                                      <p:tavLst>
                                        <p:tav fmla="" tm="0">
                                          <p:val>
                                            <p:strVal val="0"/>
                                          </p:val>
                                        </p:tav>
                                        <p:tav fmla="" tm="100000">
                                          <p:val>
                                            <p:strVal val="#ppt_w"/>
                                          </p:val>
                                        </p:tav>
                                      </p:tavLst>
                                    </p:anim>
                                    <p:anim calcmode="lin" valueType="num">
                                      <p:cBhvr additive="base">
                                        <p:cTn dur="500"/>
                                        <p:tgtEl>
                                          <p:spTgt spid="222"/>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500"/>
                                        <p:tgtEl>
                                          <p:spTgt spid="223"/>
                                        </p:tgtEl>
                                        <p:attrNameLst>
                                          <p:attrName>ppt_w</p:attrName>
                                        </p:attrNameLst>
                                      </p:cBhvr>
                                      <p:tavLst>
                                        <p:tav fmla="" tm="0">
                                          <p:val>
                                            <p:strVal val="0"/>
                                          </p:val>
                                        </p:tav>
                                        <p:tav fmla="" tm="100000">
                                          <p:val>
                                            <p:strVal val="#ppt_w"/>
                                          </p:val>
                                        </p:tav>
                                      </p:tavLst>
                                    </p:anim>
                                    <p:anim calcmode="lin" valueType="num">
                                      <p:cBhvr additive="base">
                                        <p:cTn dur="500"/>
                                        <p:tgtEl>
                                          <p:spTgt spid="223"/>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500"/>
                                        <p:tgtEl>
                                          <p:spTgt spid="224"/>
                                        </p:tgtEl>
                                        <p:attrNameLst>
                                          <p:attrName>ppt_w</p:attrName>
                                        </p:attrNameLst>
                                      </p:cBhvr>
                                      <p:tavLst>
                                        <p:tav fmla="" tm="0">
                                          <p:val>
                                            <p:strVal val="0"/>
                                          </p:val>
                                        </p:tav>
                                        <p:tav fmla="" tm="100000">
                                          <p:val>
                                            <p:strVal val="#ppt_w"/>
                                          </p:val>
                                        </p:tav>
                                      </p:tavLst>
                                    </p:anim>
                                    <p:anim calcmode="lin" valueType="num">
                                      <p:cBhvr additive="base">
                                        <p:cTn dur="500"/>
                                        <p:tgtEl>
                                          <p:spTgt spid="224"/>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ppt_w</p:attrName>
                                        </p:attrNameLst>
                                      </p:cBhvr>
                                      <p:tavLst>
                                        <p:tav fmla="" tm="0">
                                          <p:val>
                                            <p:strVal val="0"/>
                                          </p:val>
                                        </p:tav>
                                        <p:tav fmla="" tm="100000">
                                          <p:val>
                                            <p:strVal val="#ppt_w"/>
                                          </p:val>
                                        </p:tav>
                                      </p:tavLst>
                                    </p:anim>
                                    <p:anim calcmode="lin" valueType="num">
                                      <p:cBhvr additive="base">
                                        <p:cTn dur="500"/>
                                        <p:tgtEl>
                                          <p:spTgt spid="225"/>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ppt_w</p:attrName>
                                        </p:attrNameLst>
                                      </p:cBhvr>
                                      <p:tavLst>
                                        <p:tav fmla="" tm="0">
                                          <p:val>
                                            <p:strVal val="0"/>
                                          </p:val>
                                        </p:tav>
                                        <p:tav fmla="" tm="100000">
                                          <p:val>
                                            <p:strVal val="#ppt_w"/>
                                          </p:val>
                                        </p:tav>
                                      </p:tavLst>
                                    </p:anim>
                                    <p:anim calcmode="lin" valueType="num">
                                      <p:cBhvr additive="base">
                                        <p:cTn dur="500"/>
                                        <p:tgtEl>
                                          <p:spTgt spid="226"/>
                                        </p:tgtEl>
                                        <p:attrNameLst>
                                          <p:attrName>ppt_h</p:attrName>
                                        </p:attrNameLst>
                                      </p:cBhvr>
                                      <p:tavLst>
                                        <p:tav fmla="" tm="0">
                                          <p:val>
                                            <p:strVal val="0"/>
                                          </p:val>
                                        </p:tav>
                                        <p:tav fmla="" tm="100000">
                                          <p:val>
                                            <p:strVal val="#ppt_h"/>
                                          </p:val>
                                        </p:tav>
                                      </p:tavLst>
                                    </p:anim>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730000" y="1318650"/>
            <a:ext cx="25752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g"/>
              <a:t>Връзка между езиците за програмиране</a:t>
            </a:r>
            <a:endParaRPr/>
          </a:p>
        </p:txBody>
      </p:sp>
      <p:pic>
        <p:nvPicPr>
          <p:cNvPr id="234" name="Google Shape;234;p25"/>
          <p:cNvPicPr preferRelativeResize="0"/>
          <p:nvPr/>
        </p:nvPicPr>
        <p:blipFill>
          <a:blip r:embed="rId3">
            <a:alphaModFix/>
          </a:blip>
          <a:stretch>
            <a:fillRect/>
          </a:stretch>
        </p:blipFill>
        <p:spPr>
          <a:xfrm>
            <a:off x="3305100" y="1394375"/>
            <a:ext cx="5749201" cy="3534500"/>
          </a:xfrm>
          <a:prstGeom prst="rect">
            <a:avLst/>
          </a:prstGeom>
          <a:noFill/>
          <a:ln>
            <a:noFill/>
          </a:ln>
        </p:spPr>
      </p:pic>
      <p:sp>
        <p:nvSpPr>
          <p:cNvPr id="235" name="Google Shape;235;p25"/>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